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16.xml" ContentType="application/vnd.openxmlformats-officedocument.presentationml.notesSlide+xml"/>
  <Override PartName="/ppt/charts/chart19.xml" ContentType="application/vnd.openxmlformats-officedocument.drawingml.chart+xml"/>
  <Override PartName="/ppt/notesSlides/notesSlide17.xml" ContentType="application/vnd.openxmlformats-officedocument.presentationml.notesSlide+xml"/>
  <Override PartName="/ppt/charts/chart20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2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2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2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30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31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32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33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6.xml" ContentType="application/vnd.openxmlformats-officedocument.presentationml.notesSlide+xml"/>
  <Override PartName="/ppt/charts/chart34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35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6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37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38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39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40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41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42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43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44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45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46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47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48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1" r:id="rId1"/>
  </p:sldMasterIdLst>
  <p:notesMasterIdLst>
    <p:notesMasterId r:id="rId81"/>
  </p:notesMasterIdLst>
  <p:handoutMasterIdLst>
    <p:handoutMasterId r:id="rId82"/>
  </p:handoutMasterIdLst>
  <p:sldIdLst>
    <p:sldId id="256" r:id="rId2"/>
    <p:sldId id="429" r:id="rId3"/>
    <p:sldId id="257" r:id="rId4"/>
    <p:sldId id="259" r:id="rId5"/>
    <p:sldId id="260" r:id="rId6"/>
    <p:sldId id="328" r:id="rId7"/>
    <p:sldId id="329" r:id="rId8"/>
    <p:sldId id="269" r:id="rId9"/>
    <p:sldId id="276" r:id="rId10"/>
    <p:sldId id="399" r:id="rId11"/>
    <p:sldId id="330" r:id="rId12"/>
    <p:sldId id="298" r:id="rId13"/>
    <p:sldId id="331" r:id="rId14"/>
    <p:sldId id="295" r:id="rId15"/>
    <p:sldId id="388" r:id="rId16"/>
    <p:sldId id="389" r:id="rId17"/>
    <p:sldId id="296" r:id="rId18"/>
    <p:sldId id="433" r:id="rId19"/>
    <p:sldId id="432" r:id="rId20"/>
    <p:sldId id="434" r:id="rId21"/>
    <p:sldId id="426" r:id="rId22"/>
    <p:sldId id="424" r:id="rId23"/>
    <p:sldId id="425" r:id="rId24"/>
    <p:sldId id="341" r:id="rId25"/>
    <p:sldId id="343" r:id="rId26"/>
    <p:sldId id="393" r:id="rId27"/>
    <p:sldId id="394" r:id="rId28"/>
    <p:sldId id="344" r:id="rId29"/>
    <p:sldId id="395" r:id="rId30"/>
    <p:sldId id="345" r:id="rId31"/>
    <p:sldId id="346" r:id="rId32"/>
    <p:sldId id="347" r:id="rId33"/>
    <p:sldId id="402" r:id="rId34"/>
    <p:sldId id="349" r:id="rId35"/>
    <p:sldId id="350" r:id="rId36"/>
    <p:sldId id="396" r:id="rId37"/>
    <p:sldId id="406" r:id="rId38"/>
    <p:sldId id="407" r:id="rId39"/>
    <p:sldId id="408" r:id="rId40"/>
    <p:sldId id="409" r:id="rId41"/>
    <p:sldId id="352" r:id="rId42"/>
    <p:sldId id="418" r:id="rId43"/>
    <p:sldId id="354" r:id="rId44"/>
    <p:sldId id="357" r:id="rId45"/>
    <p:sldId id="419" r:id="rId46"/>
    <p:sldId id="359" r:id="rId47"/>
    <p:sldId id="355" r:id="rId48"/>
    <p:sldId id="435" r:id="rId49"/>
    <p:sldId id="360" r:id="rId50"/>
    <p:sldId id="356" r:id="rId51"/>
    <p:sldId id="427" r:id="rId52"/>
    <p:sldId id="362" r:id="rId53"/>
    <p:sldId id="401" r:id="rId54"/>
    <p:sldId id="364" r:id="rId55"/>
    <p:sldId id="366" r:id="rId56"/>
    <p:sldId id="410" r:id="rId57"/>
    <p:sldId id="411" r:id="rId58"/>
    <p:sldId id="412" r:id="rId59"/>
    <p:sldId id="413" r:id="rId60"/>
    <p:sldId id="414" r:id="rId61"/>
    <p:sldId id="420" r:id="rId62"/>
    <p:sldId id="421" r:id="rId63"/>
    <p:sldId id="415" r:id="rId64"/>
    <p:sldId id="416" r:id="rId65"/>
    <p:sldId id="417" r:id="rId66"/>
    <p:sldId id="373" r:id="rId67"/>
    <p:sldId id="436" r:id="rId68"/>
    <p:sldId id="440" r:id="rId69"/>
    <p:sldId id="437" r:id="rId70"/>
    <p:sldId id="438" r:id="rId71"/>
    <p:sldId id="376" r:id="rId72"/>
    <p:sldId id="442" r:id="rId73"/>
    <p:sldId id="323" r:id="rId74"/>
    <p:sldId id="324" r:id="rId75"/>
    <p:sldId id="325" r:id="rId76"/>
    <p:sldId id="326" r:id="rId77"/>
    <p:sldId id="327" r:id="rId78"/>
    <p:sldId id="381" r:id="rId79"/>
    <p:sldId id="382" r:id="rId80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76DB6D-4597-4F2F-A886-0374F2E5BBB7}">
          <p14:sldIdLst>
            <p14:sldId id="256"/>
            <p14:sldId id="429"/>
            <p14:sldId id="257"/>
            <p14:sldId id="259"/>
            <p14:sldId id="260"/>
            <p14:sldId id="328"/>
            <p14:sldId id="329"/>
            <p14:sldId id="269"/>
          </p14:sldIdLst>
        </p14:section>
        <p14:section name="Untitled Section" id="{15BD9E55-2EF6-4CF9-9322-64729E07A396}">
          <p14:sldIdLst>
            <p14:sldId id="276"/>
            <p14:sldId id="399"/>
            <p14:sldId id="330"/>
            <p14:sldId id="298"/>
            <p14:sldId id="331"/>
            <p14:sldId id="295"/>
            <p14:sldId id="388"/>
            <p14:sldId id="389"/>
            <p14:sldId id="296"/>
            <p14:sldId id="433"/>
            <p14:sldId id="432"/>
            <p14:sldId id="434"/>
            <p14:sldId id="426"/>
            <p14:sldId id="424"/>
            <p14:sldId id="425"/>
            <p14:sldId id="341"/>
            <p14:sldId id="343"/>
            <p14:sldId id="393"/>
            <p14:sldId id="394"/>
            <p14:sldId id="344"/>
            <p14:sldId id="395"/>
            <p14:sldId id="345"/>
            <p14:sldId id="346"/>
            <p14:sldId id="347"/>
            <p14:sldId id="402"/>
            <p14:sldId id="349"/>
            <p14:sldId id="350"/>
            <p14:sldId id="396"/>
            <p14:sldId id="406"/>
            <p14:sldId id="407"/>
            <p14:sldId id="408"/>
            <p14:sldId id="409"/>
            <p14:sldId id="352"/>
            <p14:sldId id="418"/>
            <p14:sldId id="354"/>
            <p14:sldId id="357"/>
            <p14:sldId id="419"/>
            <p14:sldId id="359"/>
            <p14:sldId id="355"/>
            <p14:sldId id="435"/>
            <p14:sldId id="360"/>
            <p14:sldId id="356"/>
            <p14:sldId id="427"/>
            <p14:sldId id="362"/>
            <p14:sldId id="401"/>
            <p14:sldId id="364"/>
            <p14:sldId id="366"/>
            <p14:sldId id="410"/>
            <p14:sldId id="411"/>
            <p14:sldId id="412"/>
            <p14:sldId id="413"/>
            <p14:sldId id="414"/>
            <p14:sldId id="420"/>
            <p14:sldId id="421"/>
            <p14:sldId id="415"/>
            <p14:sldId id="416"/>
            <p14:sldId id="417"/>
            <p14:sldId id="373"/>
            <p14:sldId id="436"/>
            <p14:sldId id="440"/>
            <p14:sldId id="437"/>
            <p14:sldId id="438"/>
            <p14:sldId id="376"/>
            <p14:sldId id="442"/>
            <p14:sldId id="323"/>
            <p14:sldId id="324"/>
            <p14:sldId id="325"/>
            <p14:sldId id="326"/>
            <p14:sldId id="327"/>
            <p14:sldId id="381"/>
            <p14:sldId id="3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BCF2"/>
    <a:srgbClr val="33CCFF"/>
    <a:srgbClr val="FFA37B"/>
    <a:srgbClr val="00CCFF"/>
    <a:srgbClr val="66FFFF"/>
    <a:srgbClr val="00FFFF"/>
    <a:srgbClr val="87683A"/>
    <a:srgbClr val="F0EA00"/>
    <a:srgbClr val="F9E466"/>
    <a:srgbClr val="D8B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76" autoAdjust="0"/>
    <p:restoredTop sz="89431" autoAdjust="0"/>
  </p:normalViewPr>
  <p:slideViewPr>
    <p:cSldViewPr snapToGrid="0">
      <p:cViewPr varScale="1">
        <p:scale>
          <a:sx n="114" d="100"/>
          <a:sy n="114" d="100"/>
        </p:scale>
        <p:origin x="14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359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rd\Desktop\ACPC\SikatSaka\Survey%20Data\Processed%20data%20dang\borrowers-pivot%20tab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rd\Desktop\ACPC\SikatSaka\Survey%20Data\Processed%20data%20dang\borrowers-pivot%20tab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rd\Desktop\ACPC\SikatSaka\Sikat%20Saka%20Borrowers%20-pivo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rd\Desktop\ACPC\SikatSaka\Sikat%20Saka%20Borrowers%20-pivo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rd\Desktop\ACPC\SikatSaka\Sikat%20Saka%20Borrowers%20-pivo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rd\Desktop\ACPC\SikatSaka\Sikat%20Saka%20Borrowers%20-pivo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d\Desktop\ACPC\SikatSaka\Sikat%20Saka%20Borrowers%20-pivot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dang\Downloads\SSP_Tables%20(Beneficiary%20&amp;%20Non-Beneficiary)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Revised%20Figur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Revised%20Figure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Revised%20Figur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Revised%20Figure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dang\Downloads\SSP%20Figure%20(1)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dang\Downloads\SSP%20Figure%20(1)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dang\Downloads\SSP%20Figure%20(1)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dang\Downloads\SSP%20Figure%20(1)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ropbox\ACPC\SikatSaka\Survey%20Data\Processed%20data%20dang\Factors%20affecting%20Loan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ropbox\ACPC\SikatSaka\Survey%20Data\Processed%20data%20dang\Factors%20affecting%20Loan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ropbox\ACPC\SikatSaka\Survey%20Data\Tables-survey%20data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rd\Desktop\ACPC\SikatSaka\Survey%20Data\Tables-survey%20data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rd\Desktop\ACPC\SikatSaka\Survey%20Data\Tables-survey%20data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rd\Desktop\ACPC\SikatSaka\Survey%20Data\Tables-survey%20data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rd\Desktop\ACPC\SikatSaka\Survey%20Data\Tables-survey%20data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ng\Downloads\SSP%20Figure%20(1)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PH" sz="1600" b="1" i="0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Regional Distribution of Number of Borrowers by Gender (%)</a:t>
            </a:r>
            <a:endParaRPr lang="en-PH" sz="16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1304444444444448"/>
          <c:y val="1.3888888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Sheet1!$M$22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Sheet1!$L$23:$L$37</c:f>
              <c:strCache>
                <c:ptCount val="15"/>
                <c:pt idx="0">
                  <c:v>CAR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SOCCSKSARGEN</c:v>
                </c:pt>
                <c:pt idx="13">
                  <c:v>Caraga</c:v>
                </c:pt>
                <c:pt idx="14">
                  <c:v>ARMM</c:v>
                </c:pt>
              </c:strCache>
            </c:strRef>
          </c:cat>
          <c:val>
            <c:numRef>
              <c:f>Sheet1!$M$23:$M$37</c:f>
              <c:numCache>
                <c:formatCode>0</c:formatCode>
                <c:ptCount val="15"/>
                <c:pt idx="0">
                  <c:v>54.455445544554458</c:v>
                </c:pt>
                <c:pt idx="1">
                  <c:v>81.367924528301899</c:v>
                </c:pt>
                <c:pt idx="2">
                  <c:v>59.936463113307319</c:v>
                </c:pt>
                <c:pt idx="3">
                  <c:v>78.777353247655441</c:v>
                </c:pt>
                <c:pt idx="4">
                  <c:v>62.814371257484993</c:v>
                </c:pt>
                <c:pt idx="5">
                  <c:v>75.609756097560691</c:v>
                </c:pt>
                <c:pt idx="6">
                  <c:v>54.503464203233072</c:v>
                </c:pt>
                <c:pt idx="7">
                  <c:v>67.311411992263061</c:v>
                </c:pt>
                <c:pt idx="8">
                  <c:v>54.022988505747122</c:v>
                </c:pt>
                <c:pt idx="9">
                  <c:v>54.945054945054949</c:v>
                </c:pt>
                <c:pt idx="10">
                  <c:v>53.314917127071823</c:v>
                </c:pt>
                <c:pt idx="11">
                  <c:v>66.23376623376609</c:v>
                </c:pt>
                <c:pt idx="12">
                  <c:v>57.472660996354797</c:v>
                </c:pt>
                <c:pt idx="13">
                  <c:v>61.111111111111107</c:v>
                </c:pt>
                <c:pt idx="14">
                  <c:v>82.978723404255334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93-B04B-B469-638BF0CED465}"/>
            </c:ext>
          </c:extLst>
        </c:ser>
        <c:ser>
          <c:idx val="1"/>
          <c:order val="1"/>
          <c:tx>
            <c:strRef>
              <c:f>Sheet1!$N$22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Sheet1!$L$23:$L$37</c:f>
              <c:strCache>
                <c:ptCount val="15"/>
                <c:pt idx="0">
                  <c:v>CAR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SOCCSKSARGEN</c:v>
                </c:pt>
                <c:pt idx="13">
                  <c:v>Caraga</c:v>
                </c:pt>
                <c:pt idx="14">
                  <c:v>ARMM</c:v>
                </c:pt>
              </c:strCache>
            </c:strRef>
          </c:cat>
          <c:val>
            <c:numRef>
              <c:f>Sheet1!$N$23:$N$37</c:f>
              <c:numCache>
                <c:formatCode>0</c:formatCode>
                <c:ptCount val="15"/>
                <c:pt idx="0">
                  <c:v>45.544554455445358</c:v>
                </c:pt>
                <c:pt idx="1">
                  <c:v>18.632075471698119</c:v>
                </c:pt>
                <c:pt idx="2">
                  <c:v>40.063536886692553</c:v>
                </c:pt>
                <c:pt idx="3">
                  <c:v>21.222646752344559</c:v>
                </c:pt>
                <c:pt idx="4">
                  <c:v>37.185628742514972</c:v>
                </c:pt>
                <c:pt idx="5">
                  <c:v>24.390243902439021</c:v>
                </c:pt>
                <c:pt idx="6">
                  <c:v>45.49653579676675</c:v>
                </c:pt>
                <c:pt idx="7">
                  <c:v>32.688588007736954</c:v>
                </c:pt>
                <c:pt idx="8">
                  <c:v>45.977011494252842</c:v>
                </c:pt>
                <c:pt idx="9">
                  <c:v>45.054945054945023</c:v>
                </c:pt>
                <c:pt idx="10">
                  <c:v>46.685082872928177</c:v>
                </c:pt>
                <c:pt idx="11">
                  <c:v>33.766233766233768</c:v>
                </c:pt>
                <c:pt idx="12">
                  <c:v>42.527339003645203</c:v>
                </c:pt>
                <c:pt idx="13">
                  <c:v>38.8888888888889</c:v>
                </c:pt>
                <c:pt idx="14">
                  <c:v>17.021276595744681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93-B04B-B469-638BF0CED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6745640"/>
        <c:axId val="1416746032"/>
      </c:barChart>
      <c:catAx>
        <c:axId val="141674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16746032"/>
        <c:crosses val="autoZero"/>
        <c:auto val="1"/>
        <c:lblAlgn val="ctr"/>
        <c:lblOffset val="100"/>
        <c:noMultiLvlLbl val="0"/>
      </c:catAx>
      <c:valAx>
        <c:axId val="141674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1674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PH" sz="1600" b="1" dirty="0">
                <a:latin typeface="Arial" panose="020B0604020202020204" pitchFamily="34" charset="0"/>
                <a:cs typeface="Arial" panose="020B0604020202020204" pitchFamily="34" charset="0"/>
              </a:rPr>
              <a:t>Regional Distribution</a:t>
            </a:r>
            <a:r>
              <a:rPr lang="en-PH" sz="16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of Loan Amount by Gender (%)</a:t>
            </a:r>
            <a:endParaRPr lang="en-PH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Sheet1!$M$41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Sheet1!$L$42:$L$56</c:f>
              <c:strCache>
                <c:ptCount val="15"/>
                <c:pt idx="0">
                  <c:v>CAR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SOCCSKSARGEN</c:v>
                </c:pt>
                <c:pt idx="13">
                  <c:v>Caraga</c:v>
                </c:pt>
                <c:pt idx="14">
                  <c:v>ARMM</c:v>
                </c:pt>
              </c:strCache>
            </c:strRef>
          </c:cat>
          <c:val>
            <c:numRef>
              <c:f>Sheet1!$M$42:$M$56</c:f>
              <c:numCache>
                <c:formatCode>0</c:formatCode>
                <c:ptCount val="15"/>
                <c:pt idx="0">
                  <c:v>54.770500257864882</c:v>
                </c:pt>
                <c:pt idx="1">
                  <c:v>70.568155286653848</c:v>
                </c:pt>
                <c:pt idx="2">
                  <c:v>56.710937193409308</c:v>
                </c:pt>
                <c:pt idx="3">
                  <c:v>78.320614896699553</c:v>
                </c:pt>
                <c:pt idx="4">
                  <c:v>64.04454283513013</c:v>
                </c:pt>
                <c:pt idx="5">
                  <c:v>76.132450331125625</c:v>
                </c:pt>
                <c:pt idx="6">
                  <c:v>47.284589318817801</c:v>
                </c:pt>
                <c:pt idx="7">
                  <c:v>32.396023309903981</c:v>
                </c:pt>
                <c:pt idx="8">
                  <c:v>55.947487557007861</c:v>
                </c:pt>
                <c:pt idx="9">
                  <c:v>58.999271038634959</c:v>
                </c:pt>
                <c:pt idx="10">
                  <c:v>54.2630428825709</c:v>
                </c:pt>
                <c:pt idx="12">
                  <c:v>58.084611808461183</c:v>
                </c:pt>
                <c:pt idx="13">
                  <c:v>56.514520131279163</c:v>
                </c:pt>
                <c:pt idx="14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65-824B-8AC5-EC3944BD8ECB}"/>
            </c:ext>
          </c:extLst>
        </c:ser>
        <c:ser>
          <c:idx val="1"/>
          <c:order val="1"/>
          <c:tx>
            <c:strRef>
              <c:f>Sheet1!$N$41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Sheet1!$L$42:$L$56</c:f>
              <c:strCache>
                <c:ptCount val="15"/>
                <c:pt idx="0">
                  <c:v>CAR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SOCCSKSARGEN</c:v>
                </c:pt>
                <c:pt idx="13">
                  <c:v>Caraga</c:v>
                </c:pt>
                <c:pt idx="14">
                  <c:v>ARMM</c:v>
                </c:pt>
              </c:strCache>
            </c:strRef>
          </c:cat>
          <c:val>
            <c:numRef>
              <c:f>Sheet1!$N$42:$N$56</c:f>
              <c:numCache>
                <c:formatCode>0</c:formatCode>
                <c:ptCount val="15"/>
                <c:pt idx="0">
                  <c:v>45.229499742135133</c:v>
                </c:pt>
                <c:pt idx="1">
                  <c:v>29.431844713346059</c:v>
                </c:pt>
                <c:pt idx="2">
                  <c:v>43.289062806590699</c:v>
                </c:pt>
                <c:pt idx="3">
                  <c:v>21.67938510330022</c:v>
                </c:pt>
                <c:pt idx="4">
                  <c:v>35.955457164869877</c:v>
                </c:pt>
                <c:pt idx="5">
                  <c:v>23.867549668874169</c:v>
                </c:pt>
                <c:pt idx="6">
                  <c:v>52.71541068118222</c:v>
                </c:pt>
                <c:pt idx="7">
                  <c:v>67.603976690095948</c:v>
                </c:pt>
                <c:pt idx="8">
                  <c:v>44.052512442991898</c:v>
                </c:pt>
                <c:pt idx="9">
                  <c:v>41.000728961365041</c:v>
                </c:pt>
                <c:pt idx="10">
                  <c:v>45.7369571174291</c:v>
                </c:pt>
                <c:pt idx="12">
                  <c:v>41.915388191538817</c:v>
                </c:pt>
                <c:pt idx="13">
                  <c:v>43.485479868720837</c:v>
                </c:pt>
                <c:pt idx="1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265-824B-8AC5-EC3944BD8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6746816"/>
        <c:axId val="1416747208"/>
      </c:barChart>
      <c:catAx>
        <c:axId val="141674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16747208"/>
        <c:crosses val="autoZero"/>
        <c:auto val="1"/>
        <c:lblAlgn val="ctr"/>
        <c:lblOffset val="100"/>
        <c:noMultiLvlLbl val="0"/>
      </c:catAx>
      <c:valAx>
        <c:axId val="141674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1674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PH" b="1" dirty="0"/>
              <a:t>Irrigated Area by Island Group, 2017</a:t>
            </a:r>
          </a:p>
        </c:rich>
      </c:tx>
      <c:layout>
        <c:manualLayout>
          <c:xMode val="edge"/>
          <c:yMode val="edge"/>
          <c:x val="0.14619735449735463"/>
          <c:y val="8.9370370370370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CDF-794D-B6AC-76DBEA29D4F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CDF-794D-B6AC-76DBEA29D4F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CDF-794D-B6AC-76DBEA29D4F3}"/>
              </c:ext>
            </c:extLst>
          </c:dPt>
          <c:dLbls>
            <c:dLbl>
              <c:idx val="0"/>
              <c:layout>
                <c:manualLayout>
                  <c:x val="0.10583333333333333"/>
                  <c:y val="5.345117845117845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CDF-794D-B6AC-76DBEA29D4F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327160493827162"/>
                  <c:y val="7.483164983164988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CDF-794D-B6AC-76DBEA29D4F3}"/>
                </c:ext>
                <c:ext xmlns:c15="http://schemas.microsoft.com/office/drawing/2012/chart" uri="{CE6537A1-D6FC-4f65-9D91-7224C49458BB}">
                  <c15:layout>
                    <c:manualLayout>
                      <c:w val="0.25450956790123458"/>
                      <c:h val="0.24991119528619529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9.2114197530864222E-2"/>
                  <c:y val="-2.138047138047138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CDF-794D-B6AC-76DBEA29D4F3}"/>
                </c:ext>
                <c:ext xmlns:c15="http://schemas.microsoft.com/office/drawing/2012/chart" uri="{CE6537A1-D6FC-4f65-9D91-7224C49458BB}">
                  <c15:layout>
                    <c:manualLayout>
                      <c:w val="0.28331975308641977"/>
                      <c:h val="0.2499111952861952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Sheet6!$AD$25:$AD$27</c:f>
              <c:strCache>
                <c:ptCount val="3"/>
                <c:pt idx="0">
                  <c:v>Luzon</c:v>
                </c:pt>
                <c:pt idx="1">
                  <c:v>Visayas</c:v>
                </c:pt>
                <c:pt idx="2">
                  <c:v>Mindanao</c:v>
                </c:pt>
              </c:strCache>
            </c:strRef>
          </c:cat>
          <c:val>
            <c:numRef>
              <c:f>Sheet6!$AE$25:$AE$27</c:f>
              <c:numCache>
                <c:formatCode>General</c:formatCode>
                <c:ptCount val="3"/>
                <c:pt idx="0" formatCode="#,##0">
                  <c:v>1055696</c:v>
                </c:pt>
                <c:pt idx="1">
                  <c:v>223245</c:v>
                </c:pt>
                <c:pt idx="2">
                  <c:v>403223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CDF-794D-B6AC-76DBEA29D4F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PH" b="1"/>
              <a:t>SSP Area Q1 2017</a:t>
            </a:r>
          </a:p>
        </c:rich>
      </c:tx>
      <c:layout>
        <c:manualLayout>
          <c:xMode val="edge"/>
          <c:yMode val="edge"/>
          <c:x val="0.39404537037037052"/>
          <c:y val="9.621212121212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Sheet6!$U$39</c:f>
              <c:strCache>
                <c:ptCount val="1"/>
                <c:pt idx="0">
                  <c:v>SSP Area, 2016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F1-6C45-BB49-E9D0D9918F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9F1-6C45-BB49-E9D0D9918F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9F1-6C45-BB49-E9D0D9918FE3}"/>
              </c:ext>
            </c:extLst>
          </c:dPt>
          <c:dLbls>
            <c:dLbl>
              <c:idx val="0"/>
              <c:layout>
                <c:manualLayout>
                  <c:x val="0.20635502984941678"/>
                  <c:y val="-3.206412825651301E-2"/>
                </c:manualLayout>
              </c:layout>
              <c:tx>
                <c:rich>
                  <a:bodyPr/>
                  <a:lstStyle/>
                  <a:p>
                    <a:fld id="{ECEA2590-24BC-47AA-ABEE-DBB2CC10F219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AD064818-56D0-4835-827C-994E72692F90}" type="PERCENTAGE">
                      <a:rPr lang="en-US" baseline="0"/>
                      <a:pPr/>
                      <a:t>[PERCENTAGE]</a:t>
                    </a:fld>
                    <a:r>
                      <a:rPr lang="en-US" baseline="0"/>
                      <a:t> (20,216 ha)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9F1-6C45-BB49-E9D0D9918FE3}"/>
                </c:ext>
                <c:ext xmlns:c15="http://schemas.microsoft.com/office/drawing/2012/chart" uri="{CE6537A1-D6FC-4f65-9D91-7224C49458BB}">
                  <c15:layout>
                    <c:manualLayout>
                      <c:w val="0.25176574074074071"/>
                      <c:h val="0.3271212121212121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0763086419753087"/>
                  <c:y val="0.13362794612794621"/>
                </c:manualLayout>
              </c:layout>
              <c:tx>
                <c:rich>
                  <a:bodyPr/>
                  <a:lstStyle/>
                  <a:p>
                    <a:fld id="{AE34A689-3B9A-432C-90E2-75517B7124AC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60FEDE2F-E8CC-4026-AE3F-AD04CED566C3}" type="PERCENTAGE">
                      <a:rPr lang="en-US" baseline="0"/>
                      <a:pPr/>
                      <a:t>[PERCENTAGE]</a:t>
                    </a:fld>
                    <a:r>
                      <a:rPr lang="en-US" baseline="0"/>
                      <a:t> (3,158 ha)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9F1-6C45-BB49-E9D0D9918FE3}"/>
                </c:ext>
                <c:ext xmlns:c15="http://schemas.microsoft.com/office/drawing/2012/chart" uri="{CE6537A1-D6FC-4f65-9D91-7224C49458BB}">
                  <c15:layout>
                    <c:manualLayout>
                      <c:w val="0.22040771604938272"/>
                      <c:h val="0.4048926767676767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480370370370367"/>
                  <c:y val="-0.1175728114478115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A642A3DE-10DC-452E-8132-52A7C659F2BA}" type="CATEGORYNAME">
                      <a:rPr lang="en-US"/>
                      <a:pPr>
                        <a:defRPr/>
                      </a:pPr>
                      <a:t>[CATEGORY NAME]</a:t>
                    </a:fld>
                    <a:r>
                      <a:rPr lang="en-US"/>
                      <a:t>
</a:t>
                    </a:r>
                    <a:fld id="{BA96B34B-DF92-45BD-839A-503070434C70}" type="PERCENTAGE">
                      <a:rPr lang="en-US"/>
                      <a:pPr>
                        <a:defRPr/>
                      </a:pPr>
                      <a:t>[PERCENTAGE]</a:t>
                    </a:fld>
                    <a:r>
                      <a:rPr lang="en-US"/>
                      <a:t> (4,946 ha)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9F1-6C45-BB49-E9D0D9918FE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6722901234567903"/>
                      <c:h val="0.40489267676767671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Sheet6!$T$40:$T$42</c:f>
              <c:strCache>
                <c:ptCount val="3"/>
                <c:pt idx="0">
                  <c:v>Luzon</c:v>
                </c:pt>
                <c:pt idx="1">
                  <c:v>Visayas</c:v>
                </c:pt>
                <c:pt idx="2">
                  <c:v>Mindanao</c:v>
                </c:pt>
              </c:strCache>
            </c:strRef>
          </c:cat>
          <c:val>
            <c:numRef>
              <c:f>Sheet6!$U$40:$U$42</c:f>
              <c:numCache>
                <c:formatCode>General</c:formatCode>
                <c:ptCount val="3"/>
                <c:pt idx="0">
                  <c:v>20216</c:v>
                </c:pt>
                <c:pt idx="1">
                  <c:v>3158</c:v>
                </c:pt>
                <c:pt idx="2">
                  <c:v>4946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9F1-6C45-BB49-E9D0D9918FE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PH" b="1" dirty="0"/>
              <a:t>SSP Borrowers, by Island Group, </a:t>
            </a:r>
          </a:p>
          <a:p>
            <a:pPr>
              <a:defRPr/>
            </a:pPr>
            <a:r>
              <a:rPr lang="en-PH" b="1" dirty="0"/>
              <a:t> Q1 2017</a:t>
            </a:r>
          </a:p>
        </c:rich>
      </c:tx>
      <c:layout>
        <c:manualLayout>
          <c:xMode val="edge"/>
          <c:yMode val="edge"/>
          <c:x val="0.21463725490196087"/>
          <c:y val="8.8640046296296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Sheet6!$U$32</c:f>
              <c:strCache>
                <c:ptCount val="1"/>
                <c:pt idx="0">
                  <c:v>Borrowers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46D-7747-9B13-3DCC75614D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46D-7747-9B13-3DCC75614D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46D-7747-9B13-3DCC75614D92}"/>
              </c:ext>
            </c:extLst>
          </c:dPt>
          <c:dLbls>
            <c:dLbl>
              <c:idx val="0"/>
              <c:layout>
                <c:manualLayout>
                  <c:x val="0.22077570577570557"/>
                  <c:y val="-6.6730772767518197E-3"/>
                </c:manualLayout>
              </c:layout>
              <c:tx>
                <c:rich>
                  <a:bodyPr/>
                  <a:lstStyle/>
                  <a:p>
                    <a:fld id="{CCEA4933-AE3E-40B8-9BCF-4F09B57BE647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57B8126C-CBA4-4843-8191-675DEE6A1FAD}" type="PERCENTAGE">
                      <a:rPr lang="en-US" baseline="0"/>
                      <a:pPr/>
                      <a:t>[PERCENTAGE]</a:t>
                    </a:fld>
                    <a:r>
                      <a:rPr lang="en-US" baseline="0"/>
                      <a:t>(8,088)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46D-7747-9B13-3DCC75614D92}"/>
                </c:ext>
                <c:ext xmlns:c15="http://schemas.microsoft.com/office/drawing/2012/chart" uri="{CE6537A1-D6FC-4f65-9D91-7224C49458BB}">
                  <c15:layout>
                    <c:manualLayout>
                      <c:w val="0.32590802469135804"/>
                      <c:h val="0.2493497474747474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4769969135802474"/>
                  <c:y val="3.6055765993265952E-2"/>
                </c:manualLayout>
              </c:layout>
              <c:tx>
                <c:rich>
                  <a:bodyPr/>
                  <a:lstStyle/>
                  <a:p>
                    <a:fld id="{17C06603-348D-4434-8C8F-85B4D5C7936C}" type="CATEGORYNAME">
                      <a:rPr lang="en-US"/>
                      <a:pPr/>
                      <a:t>[CATEGORY NAME]</a:t>
                    </a:fld>
                    <a:r>
                      <a:rPr lang="en-US"/>
                      <a:t>
</a:t>
                    </a:r>
                    <a:fld id="{D94D3DB4-ED6B-4886-81B5-19D49E72ACB2}" type="PERCENTAGE">
                      <a:rPr lang="en-US"/>
                      <a:pPr/>
                      <a:t>[PERCENTAGE]</a:t>
                    </a:fld>
                    <a:r>
                      <a:rPr lang="en-US"/>
                      <a:t> (1,809)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46D-7747-9B13-3DCC75614D92}"/>
                </c:ext>
                <c:ext xmlns:c15="http://schemas.microsoft.com/office/drawing/2012/chart" uri="{CE6537A1-D6FC-4f65-9D91-7224C49458BB}">
                  <c15:layout>
                    <c:manualLayout>
                      <c:w val="0.24392623456790125"/>
                      <c:h val="0.4048926767676767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7807529956427026"/>
                  <c:y val="-5.6010995370370381E-2"/>
                </c:manualLayout>
              </c:layout>
              <c:tx>
                <c:rich>
                  <a:bodyPr/>
                  <a:lstStyle/>
                  <a:p>
                    <a:fld id="{C1582092-4F7E-4584-90FF-0D58CF41BF1E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5C66C6D7-1007-4EAD-A451-9E4E0768C52D}" type="PERCENTAGE">
                      <a:rPr lang="en-US" baseline="0"/>
                      <a:pPr/>
                      <a:t>[PERCENTAGE]</a:t>
                    </a:fld>
                    <a:r>
                      <a:rPr lang="en-US" baseline="0"/>
                      <a:t> (2,259)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46D-7747-9B13-3DCC75614D92}"/>
                </c:ext>
                <c:ext xmlns:c15="http://schemas.microsoft.com/office/drawing/2012/chart" uri="{CE6537A1-D6FC-4f65-9D91-7224C49458BB}">
                  <c15:layout>
                    <c:manualLayout>
                      <c:w val="0.28682777777777779"/>
                      <c:h val="0.40489267676767671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Sheet6!$T$33:$T$35</c:f>
              <c:strCache>
                <c:ptCount val="3"/>
                <c:pt idx="0">
                  <c:v>Luzon</c:v>
                </c:pt>
                <c:pt idx="1">
                  <c:v>Visayas</c:v>
                </c:pt>
                <c:pt idx="2">
                  <c:v>Mindanao</c:v>
                </c:pt>
              </c:strCache>
            </c:strRef>
          </c:cat>
          <c:val>
            <c:numRef>
              <c:f>Sheet6!$U$33:$U$35</c:f>
              <c:numCache>
                <c:formatCode>General</c:formatCode>
                <c:ptCount val="3"/>
                <c:pt idx="0">
                  <c:v>8088</c:v>
                </c:pt>
                <c:pt idx="1">
                  <c:v>1809</c:v>
                </c:pt>
                <c:pt idx="2">
                  <c:v>2259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46D-7747-9B13-3DCC75614D9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 dirty="0"/>
              <a:t>SSP Loan (PM), Q1 2017</a:t>
            </a:r>
          </a:p>
        </c:rich>
      </c:tx>
      <c:layout>
        <c:manualLayout>
          <c:xMode val="edge"/>
          <c:yMode val="edge"/>
          <c:x val="0.24132619047619044"/>
          <c:y val="3.7843333333333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Sheet6!$X$39</c:f>
              <c:strCache>
                <c:ptCount val="1"/>
                <c:pt idx="0">
                  <c:v>2016 Loan (PM)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A96-0945-9ED6-0735449431D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A96-0945-9ED6-0735449431D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A96-0945-9ED6-0735449431D6}"/>
              </c:ext>
            </c:extLst>
          </c:dPt>
          <c:dLbls>
            <c:dLbl>
              <c:idx val="0"/>
              <c:layout>
                <c:manualLayout>
                  <c:x val="0.2049287037037037"/>
                  <c:y val="-1.06902356902357E-2"/>
                </c:manualLayout>
              </c:layout>
              <c:tx>
                <c:rich>
                  <a:bodyPr/>
                  <a:lstStyle/>
                  <a:p>
                    <a:fld id="{541BC945-7217-4CF3-8E80-AB8DDCAC497C}" type="CATEGORYNAME">
                      <a:rPr lang="en-US"/>
                      <a:pPr/>
                      <a:t>[CATEGORY NAME]</a:t>
                    </a:fld>
                    <a:r>
                      <a:rPr lang="en-US"/>
                      <a:t>
</a:t>
                    </a:r>
                    <a:fld id="{AE3905DF-E6E7-4440-AD91-70A36FAC1C0D}" type="PERCENTAGE">
                      <a:rPr lang="en-US"/>
                      <a:pPr/>
                      <a:t>[PERCENTAGE]</a:t>
                    </a:fld>
                    <a:r>
                      <a:rPr lang="en-US"/>
                      <a:t> (P272M)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A96-0945-9ED6-0735449431D6}"/>
                </c:ext>
                <c:ext xmlns:c15="http://schemas.microsoft.com/office/drawing/2012/chart" uri="{CE6537A1-D6FC-4f65-9D91-7224C49458BB}">
                  <c15:layout>
                    <c:manualLayout>
                      <c:w val="0.24100617283950618"/>
                      <c:h val="0.3271212121212121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4111111111111119"/>
                  <c:y val="6.4141414141414138E-2"/>
                </c:manualLayout>
              </c:layout>
              <c:tx>
                <c:rich>
                  <a:bodyPr/>
                  <a:lstStyle/>
                  <a:p>
                    <a:fld id="{C5AE225E-34FA-4BCC-B999-DDE6C182C534}" type="CATEGORYNAME">
                      <a:rPr lang="en-US"/>
                      <a:pPr/>
                      <a:t>[CATEGORY NAME]</a:t>
                    </a:fld>
                    <a:r>
                      <a:rPr lang="en-US"/>
                      <a:t>
</a:t>
                    </a:r>
                    <a:fld id="{805B91DC-1F52-4D1B-9A91-CE300E6A76DA}" type="PERCENTAGE">
                      <a:rPr lang="en-US"/>
                      <a:pPr/>
                      <a:t>[PERCENTAGE]</a:t>
                    </a:fld>
                    <a:r>
                      <a:rPr lang="en-US"/>
                      <a:t> (P26M)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A96-0945-9ED6-0735449431D6}"/>
                </c:ext>
                <c:ext xmlns:c15="http://schemas.microsoft.com/office/drawing/2012/chart" uri="{CE6537A1-D6FC-4f65-9D91-7224C49458BB}">
                  <c15:layout>
                    <c:manualLayout>
                      <c:w val="0.24067283950617285"/>
                      <c:h val="0.3271212121212121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9709444444444443"/>
                  <c:y val="-9.3901481481481475E-2"/>
                </c:manualLayout>
              </c:layout>
              <c:tx>
                <c:rich>
                  <a:bodyPr/>
                  <a:lstStyle/>
                  <a:p>
                    <a:fld id="{7E1EDF7C-0E94-4EE6-94CA-CB242FDC6B66}" type="CATEGORYNAME">
                      <a:rPr lang="en-US"/>
                      <a:pPr/>
                      <a:t>[CATEGORY NAME]</a:t>
                    </a:fld>
                    <a:r>
                      <a:rPr lang="en-US"/>
                      <a:t>
</a:t>
                    </a:r>
                    <a:fld id="{EC1A233C-623A-4D80-BDC6-B8454DB8E628}" type="PERCENTAGE">
                      <a:rPr lang="en-US"/>
                      <a:pPr/>
                      <a:t>[PERCENTAGE]</a:t>
                    </a:fld>
                    <a:r>
                      <a:rPr lang="en-US"/>
                      <a:t> (P82M)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A96-0945-9ED6-0735449431D6}"/>
                </c:ext>
                <c:ext xmlns:c15="http://schemas.microsoft.com/office/drawing/2012/chart" uri="{CE6537A1-D6FC-4f65-9D91-7224C49458BB}">
                  <c15:layout>
                    <c:manualLayout>
                      <c:w val="0.2524320987654321"/>
                      <c:h val="0.32712121212121215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Sheet6!$W$40:$W$42</c:f>
              <c:strCache>
                <c:ptCount val="3"/>
                <c:pt idx="0">
                  <c:v>Luzon</c:v>
                </c:pt>
                <c:pt idx="1">
                  <c:v>Visayas</c:v>
                </c:pt>
                <c:pt idx="2">
                  <c:v>Mindanao</c:v>
                </c:pt>
              </c:strCache>
            </c:strRef>
          </c:cat>
          <c:val>
            <c:numRef>
              <c:f>Sheet6!$X$40:$X$42</c:f>
              <c:numCache>
                <c:formatCode>General</c:formatCode>
                <c:ptCount val="3"/>
                <c:pt idx="0">
                  <c:v>272.25700000000001</c:v>
                </c:pt>
                <c:pt idx="1">
                  <c:v>26.099</c:v>
                </c:pt>
                <c:pt idx="2">
                  <c:v>82.832999999999998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A96-0945-9ED6-0735449431D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Cumulative Loan Amount, Luzon,  (P M) 2012-2017Q1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Sheet6!$AI$50</c:f>
              <c:strCache>
                <c:ptCount val="1"/>
                <c:pt idx="0">
                  <c:v>Cumulative Amount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Sheet6!$AH$51:$AH$56</c:f>
              <c:strCache>
                <c:ptCount val="6"/>
                <c:pt idx="0">
                  <c:v>CAR</c:v>
                </c:pt>
                <c:pt idx="1">
                  <c:v>Region 1</c:v>
                </c:pt>
                <c:pt idx="2">
                  <c:v>Region 2</c:v>
                </c:pt>
                <c:pt idx="3">
                  <c:v>Region 3</c:v>
                </c:pt>
                <c:pt idx="4">
                  <c:v>Region 4</c:v>
                </c:pt>
                <c:pt idx="5">
                  <c:v>Region 5</c:v>
                </c:pt>
              </c:strCache>
            </c:strRef>
          </c:cat>
          <c:val>
            <c:numRef>
              <c:f>Sheet6!$AI$51:$AI$56</c:f>
              <c:numCache>
                <c:formatCode>General</c:formatCode>
                <c:ptCount val="6"/>
                <c:pt idx="0">
                  <c:v>44.351999999999997</c:v>
                </c:pt>
                <c:pt idx="1">
                  <c:v>65.518600000000006</c:v>
                </c:pt>
                <c:pt idx="2">
                  <c:v>1004.2619999999996</c:v>
                </c:pt>
                <c:pt idx="3">
                  <c:v>1688.82</c:v>
                </c:pt>
                <c:pt idx="4">
                  <c:v>655.26800000000003</c:v>
                </c:pt>
                <c:pt idx="5">
                  <c:v>17.306000000000001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5C-7B47-9149-FE7EE495D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45871752"/>
        <c:axId val="545872144"/>
      </c:barChart>
      <c:catAx>
        <c:axId val="54587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45872144"/>
        <c:crosses val="autoZero"/>
        <c:auto val="1"/>
        <c:lblAlgn val="ctr"/>
        <c:lblOffset val="100"/>
        <c:noMultiLvlLbl val="0"/>
      </c:catAx>
      <c:valAx>
        <c:axId val="54587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45871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 Loan Amount, Luzon (P M) Q1 2017</a:t>
            </a:r>
          </a:p>
        </c:rich>
      </c:tx>
      <c:layout>
        <c:manualLayout>
          <c:xMode val="edge"/>
          <c:yMode val="edge"/>
          <c:x val="9.2137084838079406E-2"/>
          <c:y val="1.731388690050109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Sheet6!$S$57</c:f>
              <c:strCache>
                <c:ptCount val="1"/>
                <c:pt idx="0">
                  <c:v>2016 Loan Amount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Sheet6!$R$58:$R$63</c:f>
              <c:strCache>
                <c:ptCount val="6"/>
                <c:pt idx="0">
                  <c:v>CAR</c:v>
                </c:pt>
                <c:pt idx="1">
                  <c:v>Region 1</c:v>
                </c:pt>
                <c:pt idx="2">
                  <c:v>Region 2</c:v>
                </c:pt>
                <c:pt idx="3">
                  <c:v>Region 3</c:v>
                </c:pt>
                <c:pt idx="4">
                  <c:v>Region 4</c:v>
                </c:pt>
                <c:pt idx="5">
                  <c:v>Region 5</c:v>
                </c:pt>
              </c:strCache>
            </c:strRef>
          </c:cat>
          <c:val>
            <c:numRef>
              <c:f>Sheet6!$S$58:$S$63</c:f>
              <c:numCache>
                <c:formatCode>General</c:formatCode>
                <c:ptCount val="6"/>
                <c:pt idx="0">
                  <c:v>8.2409999999999997</c:v>
                </c:pt>
                <c:pt idx="1">
                  <c:v>2.484</c:v>
                </c:pt>
                <c:pt idx="2">
                  <c:v>44.593000000000011</c:v>
                </c:pt>
                <c:pt idx="3">
                  <c:v>109.67599999999996</c:v>
                </c:pt>
                <c:pt idx="4">
                  <c:v>105.37499999999999</c:v>
                </c:pt>
                <c:pt idx="5">
                  <c:v>1.8879999999999992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11-3247-A27C-B3247771AE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45872928"/>
        <c:axId val="545873320"/>
      </c:barChart>
      <c:catAx>
        <c:axId val="54587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45873320"/>
        <c:crosses val="autoZero"/>
        <c:auto val="1"/>
        <c:lblAlgn val="ctr"/>
        <c:lblOffset val="100"/>
        <c:noMultiLvlLbl val="0"/>
      </c:catAx>
      <c:valAx>
        <c:axId val="54587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4587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Number of SSP Borrowers, Luzon, Q12017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Sheet6!$S$92</c:f>
              <c:strCache>
                <c:ptCount val="1"/>
                <c:pt idx="0">
                  <c:v>Number of Borrowers*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Sheet6!$R$93:$R$98</c:f>
              <c:strCache>
                <c:ptCount val="6"/>
                <c:pt idx="0">
                  <c:v>CAR</c:v>
                </c:pt>
                <c:pt idx="1">
                  <c:v>Region 1</c:v>
                </c:pt>
                <c:pt idx="2">
                  <c:v>Region 2</c:v>
                </c:pt>
                <c:pt idx="3">
                  <c:v>Region 3</c:v>
                </c:pt>
                <c:pt idx="4">
                  <c:v>Region 4</c:v>
                </c:pt>
                <c:pt idx="5">
                  <c:v>Region 5</c:v>
                </c:pt>
              </c:strCache>
            </c:strRef>
          </c:cat>
          <c:val>
            <c:numRef>
              <c:f>Sheet6!$S$93:$S$98</c:f>
              <c:numCache>
                <c:formatCode>General</c:formatCode>
                <c:ptCount val="6"/>
                <c:pt idx="0">
                  <c:v>202</c:v>
                </c:pt>
                <c:pt idx="1">
                  <c:v>422</c:v>
                </c:pt>
                <c:pt idx="2">
                  <c:v>2833</c:v>
                </c:pt>
                <c:pt idx="3">
                  <c:v>2879</c:v>
                </c:pt>
                <c:pt idx="4">
                  <c:v>1670</c:v>
                </c:pt>
                <c:pt idx="5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9F-9840-9543-5BEAB5C4A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45874104"/>
        <c:axId val="545874496"/>
      </c:barChart>
      <c:catAx>
        <c:axId val="54587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45874496"/>
        <c:crosses val="autoZero"/>
        <c:auto val="1"/>
        <c:lblAlgn val="ctr"/>
        <c:lblOffset val="100"/>
        <c:noMultiLvlLbl val="0"/>
      </c:catAx>
      <c:valAx>
        <c:axId val="54587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45874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SSP Area Coverage, Luzon (ha) Q12017</a:t>
            </a:r>
          </a:p>
        </c:rich>
      </c:tx>
      <c:layout>
        <c:manualLayout>
          <c:xMode val="edge"/>
          <c:yMode val="edge"/>
          <c:x val="9.1984732824427498E-2"/>
          <c:y val="4.527447651386529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Sheet6!$U$92</c:f>
              <c:strCache>
                <c:ptCount val="1"/>
                <c:pt idx="0">
                  <c:v>2016 SSP Area (ha)*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Sheet6!$T$93:$T$98</c:f>
              <c:strCache>
                <c:ptCount val="6"/>
                <c:pt idx="0">
                  <c:v>CAR</c:v>
                </c:pt>
                <c:pt idx="1">
                  <c:v>Region 1</c:v>
                </c:pt>
                <c:pt idx="2">
                  <c:v>Region 2</c:v>
                </c:pt>
                <c:pt idx="3">
                  <c:v>Region 3</c:v>
                </c:pt>
                <c:pt idx="4">
                  <c:v>Region 4</c:v>
                </c:pt>
                <c:pt idx="5">
                  <c:v>Region 5</c:v>
                </c:pt>
              </c:strCache>
            </c:strRef>
          </c:cat>
          <c:val>
            <c:numRef>
              <c:f>Sheet6!$U$93:$U$98</c:f>
              <c:numCache>
                <c:formatCode>General</c:formatCode>
                <c:ptCount val="6"/>
                <c:pt idx="0">
                  <c:v>440</c:v>
                </c:pt>
                <c:pt idx="1">
                  <c:v>678</c:v>
                </c:pt>
                <c:pt idx="2">
                  <c:v>6690</c:v>
                </c:pt>
                <c:pt idx="3">
                  <c:v>7183</c:v>
                </c:pt>
                <c:pt idx="4">
                  <c:v>5049</c:v>
                </c:pt>
                <c:pt idx="5">
                  <c:v>176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D2-7E44-9835-91ADB6025B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82069088"/>
        <c:axId val="582069480"/>
      </c:barChart>
      <c:catAx>
        <c:axId val="58206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82069480"/>
        <c:crosses val="autoZero"/>
        <c:auto val="1"/>
        <c:lblAlgn val="ctr"/>
        <c:lblOffset val="100"/>
        <c:noMultiLvlLbl val="0"/>
      </c:catAx>
      <c:valAx>
        <c:axId val="58206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8206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Cumulative Loan Amount, Visayas,</a:t>
            </a:r>
          </a:p>
          <a:p>
            <a:pPr>
              <a:defRPr/>
            </a:pPr>
            <a:r>
              <a:rPr lang="en-PH"/>
              <a:t> (P M), 2012-Q12017</a:t>
            </a:r>
          </a:p>
        </c:rich>
      </c:tx>
      <c:layout>
        <c:manualLayout>
          <c:xMode val="edge"/>
          <c:yMode val="edge"/>
          <c:x val="0.13180577777777777"/>
          <c:y val="6.173611111111113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Sheet6!$AH$58:$AH$60</c:f>
              <c:strCache>
                <c:ptCount val="3"/>
                <c:pt idx="0">
                  <c:v>Region 6</c:v>
                </c:pt>
                <c:pt idx="1">
                  <c:v>Region 7</c:v>
                </c:pt>
                <c:pt idx="2">
                  <c:v>Region 8</c:v>
                </c:pt>
              </c:strCache>
            </c:strRef>
          </c:cat>
          <c:val>
            <c:numRef>
              <c:f>Sheet6!$AI$58:$AI$60</c:f>
              <c:numCache>
                <c:formatCode>General</c:formatCode>
                <c:ptCount val="3"/>
                <c:pt idx="0">
                  <c:v>175.809</c:v>
                </c:pt>
                <c:pt idx="1">
                  <c:v>152.78300000000002</c:v>
                </c:pt>
                <c:pt idx="2">
                  <c:v>46.991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AF-FB4C-911D-8BFFD29C1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82070656"/>
        <c:axId val="582071048"/>
      </c:barChart>
      <c:catAx>
        <c:axId val="58207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82071048"/>
        <c:crosses val="autoZero"/>
        <c:auto val="1"/>
        <c:lblAlgn val="ctr"/>
        <c:lblOffset val="100"/>
        <c:noMultiLvlLbl val="0"/>
      </c:catAx>
      <c:valAx>
        <c:axId val="58207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8207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Loan Amount, Visayas (P M) Q12017</a:t>
            </a:r>
          </a:p>
        </c:rich>
      </c:tx>
      <c:layout>
        <c:manualLayout>
          <c:xMode val="edge"/>
          <c:yMode val="edge"/>
          <c:x val="0.12560777777777771"/>
          <c:y val="6.513645833333338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Sheet6!$R$65:$R$67</c:f>
              <c:strCache>
                <c:ptCount val="3"/>
                <c:pt idx="0">
                  <c:v>Region 6</c:v>
                </c:pt>
                <c:pt idx="1">
                  <c:v>Region 7</c:v>
                </c:pt>
                <c:pt idx="2">
                  <c:v>Region 8</c:v>
                </c:pt>
              </c:strCache>
            </c:strRef>
          </c:cat>
          <c:val>
            <c:numRef>
              <c:f>Sheet6!$S$65:$S$67</c:f>
              <c:numCache>
                <c:formatCode>General</c:formatCode>
                <c:ptCount val="3"/>
                <c:pt idx="0">
                  <c:v>7.1149999999999709</c:v>
                </c:pt>
                <c:pt idx="1">
                  <c:v>16.149000000000001</c:v>
                </c:pt>
                <c:pt idx="2">
                  <c:v>2.8349999999999977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3C-574C-BDE0-811E7CF6E3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82071832"/>
        <c:axId val="582072224"/>
      </c:barChart>
      <c:catAx>
        <c:axId val="58207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82072224"/>
        <c:crosses val="autoZero"/>
        <c:auto val="1"/>
        <c:lblAlgn val="ctr"/>
        <c:lblOffset val="100"/>
        <c:noMultiLvlLbl val="0"/>
      </c:catAx>
      <c:valAx>
        <c:axId val="58207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82071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Number of SSP Borrowers, Visayas, Q12017</a:t>
            </a:r>
          </a:p>
          <a:p>
            <a:pPr>
              <a:defRPr/>
            </a:pPr>
            <a:endParaRPr lang="en-PH"/>
          </a:p>
        </c:rich>
      </c:tx>
      <c:layout>
        <c:manualLayout>
          <c:xMode val="edge"/>
          <c:yMode val="edge"/>
          <c:x val="0.15141711111111131"/>
          <c:y val="5.73263888888889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Sheet6!$R$100:$R$102</c:f>
              <c:strCache>
                <c:ptCount val="3"/>
                <c:pt idx="0">
                  <c:v>Region 6</c:v>
                </c:pt>
                <c:pt idx="1">
                  <c:v>Region 7</c:v>
                </c:pt>
                <c:pt idx="2">
                  <c:v>Region 8</c:v>
                </c:pt>
              </c:strCache>
            </c:strRef>
          </c:cat>
          <c:val>
            <c:numRef>
              <c:f>Sheet6!$S$100:$S$102</c:f>
              <c:numCache>
                <c:formatCode>General</c:formatCode>
                <c:ptCount val="3"/>
                <c:pt idx="0">
                  <c:v>866</c:v>
                </c:pt>
                <c:pt idx="1">
                  <c:v>595</c:v>
                </c:pt>
                <c:pt idx="2">
                  <c:v>348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39-514A-ACDE-C8373B54F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41700104"/>
        <c:axId val="741700496"/>
      </c:barChart>
      <c:catAx>
        <c:axId val="74170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741700496"/>
        <c:crosses val="autoZero"/>
        <c:auto val="1"/>
        <c:lblAlgn val="ctr"/>
        <c:lblOffset val="100"/>
        <c:noMultiLvlLbl val="0"/>
      </c:catAx>
      <c:valAx>
        <c:axId val="74170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741700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SSP Area Coverage, (ha) Visayas, Q12017</a:t>
            </a:r>
          </a:p>
          <a:p>
            <a:pPr>
              <a:defRPr/>
            </a:pPr>
            <a:endParaRPr lang="en-PH"/>
          </a:p>
        </c:rich>
      </c:tx>
      <c:layout>
        <c:manualLayout>
          <c:xMode val="edge"/>
          <c:yMode val="edge"/>
          <c:x val="0.18932266666666669"/>
          <c:y val="6.173611111111113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Sheet6!$T$100:$T$102</c:f>
              <c:strCache>
                <c:ptCount val="3"/>
                <c:pt idx="0">
                  <c:v>Region 6</c:v>
                </c:pt>
                <c:pt idx="1">
                  <c:v>Region 7</c:v>
                </c:pt>
                <c:pt idx="2">
                  <c:v>Region 8</c:v>
                </c:pt>
              </c:strCache>
            </c:strRef>
          </c:cat>
          <c:val>
            <c:numRef>
              <c:f>Sheet6!$U$100:$U$102</c:f>
              <c:numCache>
                <c:formatCode>General</c:formatCode>
                <c:ptCount val="3"/>
                <c:pt idx="0">
                  <c:v>1422</c:v>
                </c:pt>
                <c:pt idx="1">
                  <c:v>1193</c:v>
                </c:pt>
                <c:pt idx="2">
                  <c:v>543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11-074F-BEFB-33E454FF27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41701280"/>
        <c:axId val="741701672"/>
      </c:barChart>
      <c:catAx>
        <c:axId val="74170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741701672"/>
        <c:crosses val="autoZero"/>
        <c:auto val="1"/>
        <c:lblAlgn val="ctr"/>
        <c:lblOffset val="100"/>
        <c:noMultiLvlLbl val="0"/>
      </c:catAx>
      <c:valAx>
        <c:axId val="74170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741701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Cumulative Loan Amount, Mindanao (P M) 2012-2017 Q1</a:t>
            </a:r>
          </a:p>
        </c:rich>
      </c:tx>
      <c:layout>
        <c:manualLayout>
          <c:xMode val="edge"/>
          <c:yMode val="edge"/>
          <c:x val="0.1042115555555556"/>
          <c:y val="5.73263888888889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Sheet6!$AH$62:$AH$67</c:f>
              <c:strCache>
                <c:ptCount val="6"/>
                <c:pt idx="0">
                  <c:v>Region 9</c:v>
                </c:pt>
                <c:pt idx="1">
                  <c:v>Region 10</c:v>
                </c:pt>
                <c:pt idx="2">
                  <c:v>Region 11</c:v>
                </c:pt>
                <c:pt idx="3">
                  <c:v>SOCCSKARGEN</c:v>
                </c:pt>
                <c:pt idx="4">
                  <c:v>ARMM</c:v>
                </c:pt>
                <c:pt idx="5">
                  <c:v>CARAGA</c:v>
                </c:pt>
              </c:strCache>
            </c:strRef>
          </c:cat>
          <c:val>
            <c:numRef>
              <c:f>Sheet6!$AI$62:$AI$67</c:f>
              <c:numCache>
                <c:formatCode>General</c:formatCode>
                <c:ptCount val="6"/>
                <c:pt idx="0">
                  <c:v>13.537000000000001</c:v>
                </c:pt>
                <c:pt idx="1">
                  <c:v>94.427999999999997</c:v>
                </c:pt>
                <c:pt idx="2">
                  <c:v>4.3689999999999856</c:v>
                </c:pt>
                <c:pt idx="3">
                  <c:v>637.07500000000005</c:v>
                </c:pt>
                <c:pt idx="4">
                  <c:v>15.646999999999998</c:v>
                </c:pt>
                <c:pt idx="5">
                  <c:v>5.6760000000000002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1F-A94D-800E-977EEB9EA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41702456"/>
        <c:axId val="741702848"/>
      </c:barChart>
      <c:catAx>
        <c:axId val="74170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741702848"/>
        <c:crosses val="autoZero"/>
        <c:auto val="1"/>
        <c:lblAlgn val="ctr"/>
        <c:lblOffset val="100"/>
        <c:noMultiLvlLbl val="0"/>
      </c:catAx>
      <c:valAx>
        <c:axId val="74170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741702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Loan Amount, Mindanao (P M) 2017Q1</a:t>
            </a:r>
          </a:p>
        </c:rich>
      </c:tx>
      <c:layout>
        <c:manualLayout>
          <c:xMode val="edge"/>
          <c:yMode val="edge"/>
          <c:x val="0.12267599999999999"/>
          <c:y val="5.73263888888889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Sheet6!$R$69:$R$74</c:f>
              <c:strCache>
                <c:ptCount val="6"/>
                <c:pt idx="0">
                  <c:v>Region 9</c:v>
                </c:pt>
                <c:pt idx="1">
                  <c:v>Region 10</c:v>
                </c:pt>
                <c:pt idx="2">
                  <c:v>Region 11</c:v>
                </c:pt>
                <c:pt idx="3">
                  <c:v>SOCCSKARGEN</c:v>
                </c:pt>
                <c:pt idx="4">
                  <c:v>ARMM</c:v>
                </c:pt>
                <c:pt idx="5">
                  <c:v>CARAGA</c:v>
                </c:pt>
              </c:strCache>
            </c:strRef>
          </c:cat>
          <c:val>
            <c:numRef>
              <c:f>Sheet6!$S$69:$S$74</c:f>
              <c:numCache>
                <c:formatCode>General</c:formatCode>
                <c:ptCount val="6"/>
                <c:pt idx="0">
                  <c:v>1.8520000000000001</c:v>
                </c:pt>
                <c:pt idx="1">
                  <c:v>43.428000000000011</c:v>
                </c:pt>
                <c:pt idx="3">
                  <c:v>31.727</c:v>
                </c:pt>
                <c:pt idx="4">
                  <c:v>0.15000000000000008</c:v>
                </c:pt>
                <c:pt idx="5">
                  <c:v>5.6760000000000002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5C-6840-BB0E-B0D0D50BE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41703632"/>
        <c:axId val="820716104"/>
      </c:barChart>
      <c:catAx>
        <c:axId val="74170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20716104"/>
        <c:crosses val="autoZero"/>
        <c:auto val="1"/>
        <c:lblAlgn val="ctr"/>
        <c:lblOffset val="100"/>
        <c:noMultiLvlLbl val="0"/>
      </c:catAx>
      <c:valAx>
        <c:axId val="82071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74170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Number of SSP Borrowers, Mindanao, 2017Q1</a:t>
            </a:r>
          </a:p>
        </c:rich>
      </c:tx>
      <c:layout>
        <c:manualLayout>
          <c:xMode val="edge"/>
          <c:yMode val="edge"/>
          <c:x val="0.1281015555555555"/>
          <c:y val="6.173611111111113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Sheet6!$R$104:$R$109</c:f>
              <c:strCache>
                <c:ptCount val="6"/>
                <c:pt idx="0">
                  <c:v>Region 9</c:v>
                </c:pt>
                <c:pt idx="1">
                  <c:v>Region 10</c:v>
                </c:pt>
                <c:pt idx="2">
                  <c:v>Region 11</c:v>
                </c:pt>
                <c:pt idx="3">
                  <c:v>SOCCSKARGEN</c:v>
                </c:pt>
                <c:pt idx="4">
                  <c:v>ARMM</c:v>
                </c:pt>
                <c:pt idx="5">
                  <c:v>CARAGA</c:v>
                </c:pt>
              </c:strCache>
            </c:strRef>
          </c:cat>
          <c:val>
            <c:numRef>
              <c:f>Sheet6!$S$104:$S$109</c:f>
              <c:numCache>
                <c:formatCode>General</c:formatCode>
                <c:ptCount val="6"/>
                <c:pt idx="0">
                  <c:v>91</c:v>
                </c:pt>
                <c:pt idx="1">
                  <c:v>362</c:v>
                </c:pt>
                <c:pt idx="2">
                  <c:v>77</c:v>
                </c:pt>
                <c:pt idx="3">
                  <c:v>1646</c:v>
                </c:pt>
                <c:pt idx="4">
                  <c:v>47</c:v>
                </c:pt>
                <c:pt idx="5">
                  <c:v>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9E-B748-85B6-9BB640DD7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20716888"/>
        <c:axId val="820717280"/>
      </c:barChart>
      <c:catAx>
        <c:axId val="820716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20717280"/>
        <c:crosses val="autoZero"/>
        <c:auto val="1"/>
        <c:lblAlgn val="ctr"/>
        <c:lblOffset val="100"/>
        <c:noMultiLvlLbl val="0"/>
      </c:catAx>
      <c:valAx>
        <c:axId val="82071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20716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PH"/>
              <a:t>SSP Area Coverage (ha),  Mindanao, Q12017</a:t>
            </a:r>
          </a:p>
        </c:rich>
      </c:tx>
      <c:layout>
        <c:manualLayout>
          <c:xMode val="edge"/>
          <c:yMode val="edge"/>
          <c:x val="0.16111466666666666"/>
          <c:y val="6.173611111111113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Sheet6!$T$104:$T$109</c:f>
              <c:strCache>
                <c:ptCount val="6"/>
                <c:pt idx="0">
                  <c:v>Region 9</c:v>
                </c:pt>
                <c:pt idx="1">
                  <c:v>Region 10</c:v>
                </c:pt>
                <c:pt idx="2">
                  <c:v>Region 11</c:v>
                </c:pt>
                <c:pt idx="3">
                  <c:v>SOCCSKARGEN</c:v>
                </c:pt>
                <c:pt idx="4">
                  <c:v>ARMM</c:v>
                </c:pt>
                <c:pt idx="5">
                  <c:v>CARAGA</c:v>
                </c:pt>
              </c:strCache>
            </c:strRef>
          </c:cat>
          <c:val>
            <c:numRef>
              <c:f>Sheet6!$U$104:$U$109</c:f>
              <c:numCache>
                <c:formatCode>General</c:formatCode>
                <c:ptCount val="6"/>
                <c:pt idx="0">
                  <c:v>197</c:v>
                </c:pt>
                <c:pt idx="1">
                  <c:v>839</c:v>
                </c:pt>
                <c:pt idx="2">
                  <c:v>116</c:v>
                </c:pt>
                <c:pt idx="3">
                  <c:v>3560</c:v>
                </c:pt>
                <c:pt idx="4">
                  <c:v>111</c:v>
                </c:pt>
                <c:pt idx="5">
                  <c:v>123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27-8A46-85A3-D4C67A7FB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20718064"/>
        <c:axId val="820718456"/>
      </c:barChart>
      <c:catAx>
        <c:axId val="82071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20718456"/>
        <c:crosses val="autoZero"/>
        <c:auto val="1"/>
        <c:lblAlgn val="ctr"/>
        <c:lblOffset val="100"/>
        <c:noMultiLvlLbl val="0"/>
      </c:catAx>
      <c:valAx>
        <c:axId val="82071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20718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PH">
                <a:latin typeface="Arial" panose="020B0604020202020204" pitchFamily="34" charset="0"/>
                <a:cs typeface="Arial" panose="020B0604020202020204" pitchFamily="34" charset="0"/>
              </a:rPr>
              <a:t>Number of borrowers for 4 survey sites 2012-2017</a:t>
            </a:r>
          </a:p>
        </c:rich>
      </c:tx>
      <c:layout>
        <c:manualLayout>
          <c:xMode val="edge"/>
          <c:yMode val="edge"/>
          <c:x val="0.22107928905917421"/>
          <c:y val="2.696390658174100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Sheet1!$A$3:$B$3</c:f>
              <c:strCache>
                <c:ptCount val="2"/>
                <c:pt idx="0">
                  <c:v>Nueva Ecija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Sheet1!$C$2:$M$2</c:f>
              <c:strCache>
                <c:ptCount val="11"/>
                <c:pt idx="0">
                  <c:v>2012WS</c:v>
                </c:pt>
                <c:pt idx="1">
                  <c:v>2013DS</c:v>
                </c:pt>
                <c:pt idx="2">
                  <c:v>2013WS</c:v>
                </c:pt>
                <c:pt idx="3">
                  <c:v>2014DS</c:v>
                </c:pt>
                <c:pt idx="4">
                  <c:v>2014WS</c:v>
                </c:pt>
                <c:pt idx="5">
                  <c:v>2015DS</c:v>
                </c:pt>
                <c:pt idx="6">
                  <c:v>2015WS</c:v>
                </c:pt>
                <c:pt idx="7">
                  <c:v>2016DS</c:v>
                </c:pt>
                <c:pt idx="8">
                  <c:v>2016WS</c:v>
                </c:pt>
                <c:pt idx="9">
                  <c:v>2017DS</c:v>
                </c:pt>
                <c:pt idx="10">
                  <c:v>2017WS</c:v>
                </c:pt>
              </c:strCache>
            </c:strRef>
          </c:cat>
          <c:val>
            <c:numRef>
              <c:f>Sheet1!$C$3:$M$3</c:f>
              <c:numCache>
                <c:formatCode>General</c:formatCode>
                <c:ptCount val="11"/>
                <c:pt idx="0">
                  <c:v>17</c:v>
                </c:pt>
                <c:pt idx="1">
                  <c:v>143</c:v>
                </c:pt>
                <c:pt idx="2">
                  <c:v>581</c:v>
                </c:pt>
                <c:pt idx="3">
                  <c:v>955</c:v>
                </c:pt>
                <c:pt idx="4">
                  <c:v>1257</c:v>
                </c:pt>
                <c:pt idx="5">
                  <c:v>1582</c:v>
                </c:pt>
                <c:pt idx="6">
                  <c:v>1479</c:v>
                </c:pt>
                <c:pt idx="7">
                  <c:v>1136</c:v>
                </c:pt>
                <c:pt idx="8">
                  <c:v>577</c:v>
                </c:pt>
                <c:pt idx="9">
                  <c:v>1543</c:v>
                </c:pt>
                <c:pt idx="10">
                  <c:v>1617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CB-1D4F-9565-F436097B2E12}"/>
            </c:ext>
          </c:extLst>
        </c:ser>
        <c:ser>
          <c:idx val="1"/>
          <c:order val="1"/>
          <c:tx>
            <c:strRef>
              <c:f>Sheet1!$A$4:$B$4</c:f>
              <c:strCache>
                <c:ptCount val="2"/>
                <c:pt idx="0">
                  <c:v>Isabela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3000"/>
                    <a:satMod val="150000"/>
                  </a:schemeClr>
                </a:gs>
                <a:gs pos="25000">
                  <a:schemeClr val="accent2">
                    <a:tint val="96000"/>
                    <a:shade val="80000"/>
                    <a:satMod val="105000"/>
                  </a:schemeClr>
                </a:gs>
                <a:gs pos="38000">
                  <a:schemeClr val="accent2">
                    <a:tint val="96000"/>
                    <a:shade val="59000"/>
                    <a:satMod val="120000"/>
                  </a:schemeClr>
                </a:gs>
                <a:gs pos="55000">
                  <a:schemeClr val="accent2">
                    <a:shade val="57000"/>
                    <a:satMod val="120000"/>
                  </a:schemeClr>
                </a:gs>
                <a:gs pos="80000">
                  <a:schemeClr val="accent2">
                    <a:shade val="56000"/>
                    <a:satMod val="145000"/>
                  </a:schemeClr>
                </a:gs>
                <a:gs pos="88000">
                  <a:schemeClr val="accent2">
                    <a:shade val="63000"/>
                    <a:satMod val="160000"/>
                  </a:schemeClr>
                </a:gs>
                <a:gs pos="100000">
                  <a:schemeClr val="accent2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Sheet1!$C$2:$M$2</c:f>
              <c:strCache>
                <c:ptCount val="11"/>
                <c:pt idx="0">
                  <c:v>2012WS</c:v>
                </c:pt>
                <c:pt idx="1">
                  <c:v>2013DS</c:v>
                </c:pt>
                <c:pt idx="2">
                  <c:v>2013WS</c:v>
                </c:pt>
                <c:pt idx="3">
                  <c:v>2014DS</c:v>
                </c:pt>
                <c:pt idx="4">
                  <c:v>2014WS</c:v>
                </c:pt>
                <c:pt idx="5">
                  <c:v>2015DS</c:v>
                </c:pt>
                <c:pt idx="6">
                  <c:v>2015WS</c:v>
                </c:pt>
                <c:pt idx="7">
                  <c:v>2016DS</c:v>
                </c:pt>
                <c:pt idx="8">
                  <c:v>2016WS</c:v>
                </c:pt>
                <c:pt idx="9">
                  <c:v>2017DS</c:v>
                </c:pt>
                <c:pt idx="10">
                  <c:v>2017WS</c:v>
                </c:pt>
              </c:strCache>
            </c:strRef>
          </c:cat>
          <c:val>
            <c:numRef>
              <c:f>Sheet1!$C$4:$M$4</c:f>
              <c:numCache>
                <c:formatCode>General</c:formatCode>
                <c:ptCount val="11"/>
                <c:pt idx="0">
                  <c:v>15</c:v>
                </c:pt>
                <c:pt idx="1">
                  <c:v>115</c:v>
                </c:pt>
                <c:pt idx="2">
                  <c:v>58</c:v>
                </c:pt>
                <c:pt idx="3">
                  <c:v>308</c:v>
                </c:pt>
                <c:pt idx="4">
                  <c:v>800</c:v>
                </c:pt>
                <c:pt idx="5">
                  <c:v>1098</c:v>
                </c:pt>
                <c:pt idx="6">
                  <c:v>1614</c:v>
                </c:pt>
                <c:pt idx="7">
                  <c:v>1641</c:v>
                </c:pt>
                <c:pt idx="8">
                  <c:v>1947</c:v>
                </c:pt>
                <c:pt idx="9">
                  <c:v>1883</c:v>
                </c:pt>
                <c:pt idx="10">
                  <c:v>2006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ECB-1D4F-9565-F436097B2E12}"/>
            </c:ext>
          </c:extLst>
        </c:ser>
        <c:ser>
          <c:idx val="2"/>
          <c:order val="2"/>
          <c:tx>
            <c:strRef>
              <c:f>Sheet1!$A$5:$B$5</c:f>
              <c:strCache>
                <c:ptCount val="2"/>
                <c:pt idx="0">
                  <c:v>Bukidnon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73000"/>
                    <a:satMod val="150000"/>
                  </a:schemeClr>
                </a:gs>
                <a:gs pos="25000">
                  <a:schemeClr val="accent3">
                    <a:tint val="96000"/>
                    <a:shade val="80000"/>
                    <a:satMod val="105000"/>
                  </a:schemeClr>
                </a:gs>
                <a:gs pos="38000">
                  <a:schemeClr val="accent3">
                    <a:tint val="96000"/>
                    <a:shade val="59000"/>
                    <a:satMod val="120000"/>
                  </a:schemeClr>
                </a:gs>
                <a:gs pos="55000">
                  <a:schemeClr val="accent3">
                    <a:shade val="57000"/>
                    <a:satMod val="120000"/>
                  </a:schemeClr>
                </a:gs>
                <a:gs pos="80000">
                  <a:schemeClr val="accent3">
                    <a:shade val="56000"/>
                    <a:satMod val="145000"/>
                  </a:schemeClr>
                </a:gs>
                <a:gs pos="88000">
                  <a:schemeClr val="accent3">
                    <a:shade val="63000"/>
                    <a:satMod val="160000"/>
                  </a:schemeClr>
                </a:gs>
                <a:gs pos="100000">
                  <a:schemeClr val="accent3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Sheet1!$C$2:$M$2</c:f>
              <c:strCache>
                <c:ptCount val="11"/>
                <c:pt idx="0">
                  <c:v>2012WS</c:v>
                </c:pt>
                <c:pt idx="1">
                  <c:v>2013DS</c:v>
                </c:pt>
                <c:pt idx="2">
                  <c:v>2013WS</c:v>
                </c:pt>
                <c:pt idx="3">
                  <c:v>2014DS</c:v>
                </c:pt>
                <c:pt idx="4">
                  <c:v>2014WS</c:v>
                </c:pt>
                <c:pt idx="5">
                  <c:v>2015DS</c:v>
                </c:pt>
                <c:pt idx="6">
                  <c:v>2015WS</c:v>
                </c:pt>
                <c:pt idx="7">
                  <c:v>2016DS</c:v>
                </c:pt>
                <c:pt idx="8">
                  <c:v>2016WS</c:v>
                </c:pt>
                <c:pt idx="9">
                  <c:v>2017DS</c:v>
                </c:pt>
                <c:pt idx="10">
                  <c:v>2017WS</c:v>
                </c:pt>
              </c:strCache>
            </c:strRef>
          </c:cat>
          <c:val>
            <c:numRef>
              <c:f>Sheet1!$C$5:$M$5</c:f>
              <c:numCache>
                <c:formatCode>General</c:formatCode>
                <c:ptCount val="11"/>
                <c:pt idx="4">
                  <c:v>128</c:v>
                </c:pt>
                <c:pt idx="5">
                  <c:v>214</c:v>
                </c:pt>
                <c:pt idx="6">
                  <c:v>308</c:v>
                </c:pt>
                <c:pt idx="7">
                  <c:v>344</c:v>
                </c:pt>
                <c:pt idx="8">
                  <c:v>390</c:v>
                </c:pt>
                <c:pt idx="9">
                  <c:v>418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ECB-1D4F-9565-F436097B2E12}"/>
            </c:ext>
          </c:extLst>
        </c:ser>
        <c:ser>
          <c:idx val="3"/>
          <c:order val="3"/>
          <c:tx>
            <c:strRef>
              <c:f>Sheet1!$A$6:$B$6</c:f>
              <c:strCache>
                <c:ptCount val="2"/>
                <c:pt idx="0">
                  <c:v>Bohol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73000"/>
                    <a:satMod val="150000"/>
                  </a:schemeClr>
                </a:gs>
                <a:gs pos="25000">
                  <a:schemeClr val="accent4">
                    <a:tint val="96000"/>
                    <a:shade val="80000"/>
                    <a:satMod val="105000"/>
                  </a:schemeClr>
                </a:gs>
                <a:gs pos="38000">
                  <a:schemeClr val="accent4">
                    <a:tint val="96000"/>
                    <a:shade val="59000"/>
                    <a:satMod val="120000"/>
                  </a:schemeClr>
                </a:gs>
                <a:gs pos="55000">
                  <a:schemeClr val="accent4">
                    <a:shade val="57000"/>
                    <a:satMod val="120000"/>
                  </a:schemeClr>
                </a:gs>
                <a:gs pos="80000">
                  <a:schemeClr val="accent4">
                    <a:shade val="56000"/>
                    <a:satMod val="145000"/>
                  </a:schemeClr>
                </a:gs>
                <a:gs pos="88000">
                  <a:schemeClr val="accent4">
                    <a:shade val="63000"/>
                    <a:satMod val="160000"/>
                  </a:schemeClr>
                </a:gs>
                <a:gs pos="100000">
                  <a:schemeClr val="accent4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Sheet1!$C$2:$M$2</c:f>
              <c:strCache>
                <c:ptCount val="11"/>
                <c:pt idx="0">
                  <c:v>2012WS</c:v>
                </c:pt>
                <c:pt idx="1">
                  <c:v>2013DS</c:v>
                </c:pt>
                <c:pt idx="2">
                  <c:v>2013WS</c:v>
                </c:pt>
                <c:pt idx="3">
                  <c:v>2014DS</c:v>
                </c:pt>
                <c:pt idx="4">
                  <c:v>2014WS</c:v>
                </c:pt>
                <c:pt idx="5">
                  <c:v>2015DS</c:v>
                </c:pt>
                <c:pt idx="6">
                  <c:v>2015WS</c:v>
                </c:pt>
                <c:pt idx="7">
                  <c:v>2016DS</c:v>
                </c:pt>
                <c:pt idx="8">
                  <c:v>2016WS</c:v>
                </c:pt>
                <c:pt idx="9">
                  <c:v>2017DS</c:v>
                </c:pt>
                <c:pt idx="10">
                  <c:v>2017WS</c:v>
                </c:pt>
              </c:strCache>
            </c:strRef>
          </c:cat>
          <c:val>
            <c:numRef>
              <c:f>Sheet1!$C$6:$M$6</c:f>
              <c:numCache>
                <c:formatCode>General</c:formatCode>
                <c:ptCount val="11"/>
                <c:pt idx="2">
                  <c:v>87</c:v>
                </c:pt>
                <c:pt idx="3">
                  <c:v>157</c:v>
                </c:pt>
                <c:pt idx="4">
                  <c:v>238</c:v>
                </c:pt>
                <c:pt idx="5">
                  <c:v>294</c:v>
                </c:pt>
                <c:pt idx="6">
                  <c:v>331</c:v>
                </c:pt>
                <c:pt idx="7">
                  <c:v>274</c:v>
                </c:pt>
                <c:pt idx="8">
                  <c:v>311</c:v>
                </c:pt>
                <c:pt idx="9">
                  <c:v>115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ECB-1D4F-9565-F436097B2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20719240"/>
        <c:axId val="820719632"/>
      </c:barChart>
      <c:catAx>
        <c:axId val="82071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20719632"/>
        <c:crosses val="autoZero"/>
        <c:auto val="1"/>
        <c:lblAlgn val="ctr"/>
        <c:lblOffset val="100"/>
        <c:noMultiLvlLbl val="0"/>
      </c:catAx>
      <c:valAx>
        <c:axId val="82071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2071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4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Trend in number of borrowers in the survey areas, 2012-2017</a:t>
            </a:r>
          </a:p>
        </c:rich>
      </c:tx>
      <c:layout>
        <c:manualLayout>
          <c:xMode val="edge"/>
          <c:yMode val="edge"/>
          <c:x val="0.17021193415637861"/>
          <c:y val="1.5792483660130711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'B_Borrowers Loan Info'!$C$19</c:f>
              <c:strCache>
                <c:ptCount val="1"/>
                <c:pt idx="0">
                  <c:v>Occidental Mindoro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3000"/>
                    <a:satMod val="150000"/>
                  </a:schemeClr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'B_Borrowers Loan Info'!$D$18:$O$18</c:f>
              <c:strCache>
                <c:ptCount val="12"/>
                <c:pt idx="0">
                  <c:v>2012DS</c:v>
                </c:pt>
                <c:pt idx="1">
                  <c:v>2012WS</c:v>
                </c:pt>
                <c:pt idx="2">
                  <c:v>2013DS</c:v>
                </c:pt>
                <c:pt idx="3">
                  <c:v>2013WS</c:v>
                </c:pt>
                <c:pt idx="4">
                  <c:v>2014DS</c:v>
                </c:pt>
                <c:pt idx="5">
                  <c:v>2014WS</c:v>
                </c:pt>
                <c:pt idx="6">
                  <c:v>2015DS</c:v>
                </c:pt>
                <c:pt idx="7">
                  <c:v>2015WS</c:v>
                </c:pt>
                <c:pt idx="8">
                  <c:v>2016DS</c:v>
                </c:pt>
                <c:pt idx="9">
                  <c:v>2016WS</c:v>
                </c:pt>
                <c:pt idx="10">
                  <c:v>2017DS</c:v>
                </c:pt>
                <c:pt idx="11">
                  <c:v>2017WS</c:v>
                </c:pt>
              </c:strCache>
            </c:strRef>
          </c:cat>
          <c:val>
            <c:numRef>
              <c:f>'B_Borrowers Loan Info'!$D$19:$O$19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8</c:v>
                </c:pt>
                <c:pt idx="6">
                  <c:v>23</c:v>
                </c:pt>
                <c:pt idx="7">
                  <c:v>18</c:v>
                </c:pt>
                <c:pt idx="8">
                  <c:v>55</c:v>
                </c:pt>
                <c:pt idx="9">
                  <c:v>49</c:v>
                </c:pt>
                <c:pt idx="10">
                  <c:v>95</c:v>
                </c:pt>
                <c:pt idx="11">
                  <c:v>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E9-E54F-B544-2D000C97375D}"/>
            </c:ext>
          </c:extLst>
        </c:ser>
        <c:ser>
          <c:idx val="1"/>
          <c:order val="1"/>
          <c:tx>
            <c:strRef>
              <c:f>'B_Borrowers Loan Info'!$C$20</c:f>
              <c:strCache>
                <c:ptCount val="1"/>
                <c:pt idx="0">
                  <c:v>Nueva Ecija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3000"/>
                    <a:satMod val="150000"/>
                  </a:schemeClr>
                </a:gs>
                <a:gs pos="25000">
                  <a:schemeClr val="accent2">
                    <a:tint val="96000"/>
                    <a:shade val="80000"/>
                    <a:satMod val="105000"/>
                  </a:schemeClr>
                </a:gs>
                <a:gs pos="38000">
                  <a:schemeClr val="accent2">
                    <a:tint val="96000"/>
                    <a:shade val="59000"/>
                    <a:satMod val="120000"/>
                  </a:schemeClr>
                </a:gs>
                <a:gs pos="55000">
                  <a:schemeClr val="accent2">
                    <a:shade val="57000"/>
                    <a:satMod val="120000"/>
                  </a:schemeClr>
                </a:gs>
                <a:gs pos="80000">
                  <a:schemeClr val="accent2">
                    <a:shade val="56000"/>
                    <a:satMod val="145000"/>
                  </a:schemeClr>
                </a:gs>
                <a:gs pos="88000">
                  <a:schemeClr val="accent2">
                    <a:shade val="63000"/>
                    <a:satMod val="160000"/>
                  </a:schemeClr>
                </a:gs>
                <a:gs pos="100000">
                  <a:schemeClr val="accent2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'B_Borrowers Loan Info'!$D$18:$O$18</c:f>
              <c:strCache>
                <c:ptCount val="12"/>
                <c:pt idx="0">
                  <c:v>2012DS</c:v>
                </c:pt>
                <c:pt idx="1">
                  <c:v>2012WS</c:v>
                </c:pt>
                <c:pt idx="2">
                  <c:v>2013DS</c:v>
                </c:pt>
                <c:pt idx="3">
                  <c:v>2013WS</c:v>
                </c:pt>
                <c:pt idx="4">
                  <c:v>2014DS</c:v>
                </c:pt>
                <c:pt idx="5">
                  <c:v>2014WS</c:v>
                </c:pt>
                <c:pt idx="6">
                  <c:v>2015DS</c:v>
                </c:pt>
                <c:pt idx="7">
                  <c:v>2015WS</c:v>
                </c:pt>
                <c:pt idx="8">
                  <c:v>2016DS</c:v>
                </c:pt>
                <c:pt idx="9">
                  <c:v>2016WS</c:v>
                </c:pt>
                <c:pt idx="10">
                  <c:v>2017DS</c:v>
                </c:pt>
                <c:pt idx="11">
                  <c:v>2017WS</c:v>
                </c:pt>
              </c:strCache>
            </c:strRef>
          </c:cat>
          <c:val>
            <c:numRef>
              <c:f>'B_Borrowers Loan Info'!$D$20:$O$20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13</c:v>
                </c:pt>
                <c:pt idx="3">
                  <c:v>13</c:v>
                </c:pt>
                <c:pt idx="4">
                  <c:v>30</c:v>
                </c:pt>
                <c:pt idx="5">
                  <c:v>30</c:v>
                </c:pt>
                <c:pt idx="6">
                  <c:v>48</c:v>
                </c:pt>
                <c:pt idx="7">
                  <c:v>46</c:v>
                </c:pt>
                <c:pt idx="8">
                  <c:v>76</c:v>
                </c:pt>
                <c:pt idx="9">
                  <c:v>68</c:v>
                </c:pt>
                <c:pt idx="10">
                  <c:v>93</c:v>
                </c:pt>
                <c:pt idx="11">
                  <c:v>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E9-E54F-B544-2D000C97375D}"/>
            </c:ext>
          </c:extLst>
        </c:ser>
        <c:ser>
          <c:idx val="2"/>
          <c:order val="2"/>
          <c:tx>
            <c:strRef>
              <c:f>'B_Borrowers Loan Info'!$C$21</c:f>
              <c:strCache>
                <c:ptCount val="1"/>
                <c:pt idx="0">
                  <c:v>Isabela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73000"/>
                    <a:satMod val="150000"/>
                  </a:schemeClr>
                </a:gs>
                <a:gs pos="25000">
                  <a:schemeClr val="accent3">
                    <a:tint val="96000"/>
                    <a:shade val="80000"/>
                    <a:satMod val="105000"/>
                  </a:schemeClr>
                </a:gs>
                <a:gs pos="38000">
                  <a:schemeClr val="accent3">
                    <a:tint val="96000"/>
                    <a:shade val="59000"/>
                    <a:satMod val="120000"/>
                  </a:schemeClr>
                </a:gs>
                <a:gs pos="55000">
                  <a:schemeClr val="accent3">
                    <a:shade val="57000"/>
                    <a:satMod val="120000"/>
                  </a:schemeClr>
                </a:gs>
                <a:gs pos="80000">
                  <a:schemeClr val="accent3">
                    <a:shade val="56000"/>
                    <a:satMod val="145000"/>
                  </a:schemeClr>
                </a:gs>
                <a:gs pos="88000">
                  <a:schemeClr val="accent3">
                    <a:shade val="63000"/>
                    <a:satMod val="160000"/>
                  </a:schemeClr>
                </a:gs>
                <a:gs pos="100000">
                  <a:schemeClr val="accent3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'B_Borrowers Loan Info'!$D$18:$O$18</c:f>
              <c:strCache>
                <c:ptCount val="12"/>
                <c:pt idx="0">
                  <c:v>2012DS</c:v>
                </c:pt>
                <c:pt idx="1">
                  <c:v>2012WS</c:v>
                </c:pt>
                <c:pt idx="2">
                  <c:v>2013DS</c:v>
                </c:pt>
                <c:pt idx="3">
                  <c:v>2013WS</c:v>
                </c:pt>
                <c:pt idx="4">
                  <c:v>2014DS</c:v>
                </c:pt>
                <c:pt idx="5">
                  <c:v>2014WS</c:v>
                </c:pt>
                <c:pt idx="6">
                  <c:v>2015DS</c:v>
                </c:pt>
                <c:pt idx="7">
                  <c:v>2015WS</c:v>
                </c:pt>
                <c:pt idx="8">
                  <c:v>2016DS</c:v>
                </c:pt>
                <c:pt idx="9">
                  <c:v>2016WS</c:v>
                </c:pt>
                <c:pt idx="10">
                  <c:v>2017DS</c:v>
                </c:pt>
                <c:pt idx="11">
                  <c:v>2017WS</c:v>
                </c:pt>
              </c:strCache>
            </c:strRef>
          </c:cat>
          <c:val>
            <c:numRef>
              <c:f>'B_Borrowers Loan Info'!$D$21:$O$21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11</c:v>
                </c:pt>
                <c:pt idx="3">
                  <c:v>11</c:v>
                </c:pt>
                <c:pt idx="4">
                  <c:v>21</c:v>
                </c:pt>
                <c:pt idx="5">
                  <c:v>20</c:v>
                </c:pt>
                <c:pt idx="6">
                  <c:v>70</c:v>
                </c:pt>
                <c:pt idx="7">
                  <c:v>74</c:v>
                </c:pt>
                <c:pt idx="8">
                  <c:v>91</c:v>
                </c:pt>
                <c:pt idx="9">
                  <c:v>89</c:v>
                </c:pt>
                <c:pt idx="10">
                  <c:v>93</c:v>
                </c:pt>
                <c:pt idx="11">
                  <c:v>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1E9-E54F-B544-2D000C97375D}"/>
            </c:ext>
          </c:extLst>
        </c:ser>
        <c:ser>
          <c:idx val="3"/>
          <c:order val="3"/>
          <c:tx>
            <c:strRef>
              <c:f>'B_Borrowers Loan Info'!$C$22</c:f>
              <c:strCache>
                <c:ptCount val="1"/>
                <c:pt idx="0">
                  <c:v>Bukidnon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73000"/>
                    <a:satMod val="150000"/>
                  </a:schemeClr>
                </a:gs>
                <a:gs pos="25000">
                  <a:schemeClr val="accent4">
                    <a:tint val="96000"/>
                    <a:shade val="80000"/>
                    <a:satMod val="105000"/>
                  </a:schemeClr>
                </a:gs>
                <a:gs pos="38000">
                  <a:schemeClr val="accent4">
                    <a:tint val="96000"/>
                    <a:shade val="59000"/>
                    <a:satMod val="120000"/>
                  </a:schemeClr>
                </a:gs>
                <a:gs pos="55000">
                  <a:schemeClr val="accent4">
                    <a:shade val="57000"/>
                    <a:satMod val="120000"/>
                  </a:schemeClr>
                </a:gs>
                <a:gs pos="80000">
                  <a:schemeClr val="accent4">
                    <a:shade val="56000"/>
                    <a:satMod val="145000"/>
                  </a:schemeClr>
                </a:gs>
                <a:gs pos="88000">
                  <a:schemeClr val="accent4">
                    <a:shade val="63000"/>
                    <a:satMod val="160000"/>
                  </a:schemeClr>
                </a:gs>
                <a:gs pos="100000">
                  <a:schemeClr val="accent4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'B_Borrowers Loan Info'!$D$18:$O$18</c:f>
              <c:strCache>
                <c:ptCount val="12"/>
                <c:pt idx="0">
                  <c:v>2012DS</c:v>
                </c:pt>
                <c:pt idx="1">
                  <c:v>2012WS</c:v>
                </c:pt>
                <c:pt idx="2">
                  <c:v>2013DS</c:v>
                </c:pt>
                <c:pt idx="3">
                  <c:v>2013WS</c:v>
                </c:pt>
                <c:pt idx="4">
                  <c:v>2014DS</c:v>
                </c:pt>
                <c:pt idx="5">
                  <c:v>2014WS</c:v>
                </c:pt>
                <c:pt idx="6">
                  <c:v>2015DS</c:v>
                </c:pt>
                <c:pt idx="7">
                  <c:v>2015WS</c:v>
                </c:pt>
                <c:pt idx="8">
                  <c:v>2016DS</c:v>
                </c:pt>
                <c:pt idx="9">
                  <c:v>2016WS</c:v>
                </c:pt>
                <c:pt idx="10">
                  <c:v>2017DS</c:v>
                </c:pt>
                <c:pt idx="11">
                  <c:v>2017WS</c:v>
                </c:pt>
              </c:strCache>
            </c:strRef>
          </c:cat>
          <c:val>
            <c:numRef>
              <c:f>'B_Borrowers Loan Info'!$D$22:$O$22</c:f>
              <c:numCache>
                <c:formatCode>General</c:formatCode>
                <c:ptCount val="12"/>
                <c:pt idx="0">
                  <c:v>5</c:v>
                </c:pt>
                <c:pt idx="1">
                  <c:v>6</c:v>
                </c:pt>
                <c:pt idx="2">
                  <c:v>12</c:v>
                </c:pt>
                <c:pt idx="3">
                  <c:v>14</c:v>
                </c:pt>
                <c:pt idx="4">
                  <c:v>20</c:v>
                </c:pt>
                <c:pt idx="5">
                  <c:v>23</c:v>
                </c:pt>
                <c:pt idx="6">
                  <c:v>46</c:v>
                </c:pt>
                <c:pt idx="7">
                  <c:v>60</c:v>
                </c:pt>
                <c:pt idx="8">
                  <c:v>66</c:v>
                </c:pt>
                <c:pt idx="9">
                  <c:v>75</c:v>
                </c:pt>
                <c:pt idx="10">
                  <c:v>40</c:v>
                </c:pt>
                <c:pt idx="11">
                  <c:v>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1E9-E54F-B544-2D000C97375D}"/>
            </c:ext>
          </c:extLst>
        </c:ser>
        <c:ser>
          <c:idx val="4"/>
          <c:order val="4"/>
          <c:tx>
            <c:strRef>
              <c:f>'B_Borrowers Loan Info'!$C$23</c:f>
              <c:strCache>
                <c:ptCount val="1"/>
                <c:pt idx="0">
                  <c:v>Bohol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73000"/>
                    <a:satMod val="150000"/>
                  </a:schemeClr>
                </a:gs>
                <a:gs pos="25000">
                  <a:schemeClr val="accent5">
                    <a:tint val="96000"/>
                    <a:shade val="80000"/>
                    <a:satMod val="105000"/>
                  </a:schemeClr>
                </a:gs>
                <a:gs pos="38000">
                  <a:schemeClr val="accent5">
                    <a:tint val="96000"/>
                    <a:shade val="59000"/>
                    <a:satMod val="120000"/>
                  </a:schemeClr>
                </a:gs>
                <a:gs pos="55000">
                  <a:schemeClr val="accent5">
                    <a:shade val="57000"/>
                    <a:satMod val="120000"/>
                  </a:schemeClr>
                </a:gs>
                <a:gs pos="80000">
                  <a:schemeClr val="accent5">
                    <a:shade val="56000"/>
                    <a:satMod val="145000"/>
                  </a:schemeClr>
                </a:gs>
                <a:gs pos="88000">
                  <a:schemeClr val="accent5">
                    <a:shade val="63000"/>
                    <a:satMod val="160000"/>
                  </a:schemeClr>
                </a:gs>
                <a:gs pos="100000">
                  <a:schemeClr val="accent5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'B_Borrowers Loan Info'!$D$18:$O$18</c:f>
              <c:strCache>
                <c:ptCount val="12"/>
                <c:pt idx="0">
                  <c:v>2012DS</c:v>
                </c:pt>
                <c:pt idx="1">
                  <c:v>2012WS</c:v>
                </c:pt>
                <c:pt idx="2">
                  <c:v>2013DS</c:v>
                </c:pt>
                <c:pt idx="3">
                  <c:v>2013WS</c:v>
                </c:pt>
                <c:pt idx="4">
                  <c:v>2014DS</c:v>
                </c:pt>
                <c:pt idx="5">
                  <c:v>2014WS</c:v>
                </c:pt>
                <c:pt idx="6">
                  <c:v>2015DS</c:v>
                </c:pt>
                <c:pt idx="7">
                  <c:v>2015WS</c:v>
                </c:pt>
                <c:pt idx="8">
                  <c:v>2016DS</c:v>
                </c:pt>
                <c:pt idx="9">
                  <c:v>2016WS</c:v>
                </c:pt>
                <c:pt idx="10">
                  <c:v>2017DS</c:v>
                </c:pt>
                <c:pt idx="11">
                  <c:v>2017WS</c:v>
                </c:pt>
              </c:strCache>
            </c:strRef>
          </c:cat>
          <c:val>
            <c:numRef>
              <c:f>'B_Borrowers Loan Info'!$D$23:$O$23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6</c:v>
                </c:pt>
                <c:pt idx="4">
                  <c:v>15</c:v>
                </c:pt>
                <c:pt idx="5">
                  <c:v>8</c:v>
                </c:pt>
                <c:pt idx="6">
                  <c:v>24</c:v>
                </c:pt>
                <c:pt idx="7">
                  <c:v>29</c:v>
                </c:pt>
                <c:pt idx="8">
                  <c:v>39</c:v>
                </c:pt>
                <c:pt idx="9">
                  <c:v>42</c:v>
                </c:pt>
                <c:pt idx="10">
                  <c:v>22</c:v>
                </c:pt>
                <c:pt idx="11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1E9-E54F-B544-2D000C97375D}"/>
            </c:ext>
          </c:extLst>
        </c:ser>
        <c:ser>
          <c:idx val="5"/>
          <c:order val="5"/>
          <c:tx>
            <c:strRef>
              <c:f>'B_Borrowers Loan Info'!$C$24</c:f>
              <c:strCache>
                <c:ptCount val="1"/>
                <c:pt idx="0">
                  <c:v>Iloilo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73000"/>
                    <a:satMod val="150000"/>
                  </a:schemeClr>
                </a:gs>
                <a:gs pos="25000">
                  <a:schemeClr val="accent6">
                    <a:tint val="96000"/>
                    <a:shade val="80000"/>
                    <a:satMod val="105000"/>
                  </a:schemeClr>
                </a:gs>
                <a:gs pos="38000">
                  <a:schemeClr val="accent6">
                    <a:tint val="96000"/>
                    <a:shade val="59000"/>
                    <a:satMod val="120000"/>
                  </a:schemeClr>
                </a:gs>
                <a:gs pos="55000">
                  <a:schemeClr val="accent6">
                    <a:shade val="57000"/>
                    <a:satMod val="120000"/>
                  </a:schemeClr>
                </a:gs>
                <a:gs pos="80000">
                  <a:schemeClr val="accent6">
                    <a:shade val="56000"/>
                    <a:satMod val="145000"/>
                  </a:schemeClr>
                </a:gs>
                <a:gs pos="88000">
                  <a:schemeClr val="accent6">
                    <a:shade val="63000"/>
                    <a:satMod val="160000"/>
                  </a:schemeClr>
                </a:gs>
                <a:gs pos="100000">
                  <a:schemeClr val="accent6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>
              <a:glow rad="76200">
                <a:scrgbClr r="0" g="0" b="0">
                  <a:tint val="30000"/>
                  <a:shade val="95000"/>
                  <a:satMod val="300000"/>
                  <a:alpha val="50000"/>
                </a:scrgbClr>
              </a:glow>
            </a:effectLst>
            <a:scene3d>
              <a:camera prst="orthographicFront" fov="0">
                <a:rot lat="0" lon="0" rev="0"/>
              </a:camera>
              <a:lightRig rig="harsh" dir="t">
                <a:rot lat="6000000" lon="6000000" rev="0"/>
              </a:lightRig>
            </a:scene3d>
            <a:sp3d contourW="10000" prstMaterial="metal">
              <a:bevelT w="20000" h="9000" prst="softRound"/>
              <a:contourClr>
                <a:scrgbClr r="0" g="0" b="0">
                  <a:shade val="30000"/>
                  <a:satMod val="200000"/>
                </a:scrgbClr>
              </a:contourClr>
            </a:sp3d>
          </c:spPr>
          <c:invertIfNegative val="0"/>
          <c:cat>
            <c:strRef>
              <c:f>'B_Borrowers Loan Info'!$D$18:$O$18</c:f>
              <c:strCache>
                <c:ptCount val="12"/>
                <c:pt idx="0">
                  <c:v>2012DS</c:v>
                </c:pt>
                <c:pt idx="1">
                  <c:v>2012WS</c:v>
                </c:pt>
                <c:pt idx="2">
                  <c:v>2013DS</c:v>
                </c:pt>
                <c:pt idx="3">
                  <c:v>2013WS</c:v>
                </c:pt>
                <c:pt idx="4">
                  <c:v>2014DS</c:v>
                </c:pt>
                <c:pt idx="5">
                  <c:v>2014WS</c:v>
                </c:pt>
                <c:pt idx="6">
                  <c:v>2015DS</c:v>
                </c:pt>
                <c:pt idx="7">
                  <c:v>2015WS</c:v>
                </c:pt>
                <c:pt idx="8">
                  <c:v>2016DS</c:v>
                </c:pt>
                <c:pt idx="9">
                  <c:v>2016WS</c:v>
                </c:pt>
                <c:pt idx="10">
                  <c:v>2017DS</c:v>
                </c:pt>
                <c:pt idx="11">
                  <c:v>2017WS</c:v>
                </c:pt>
              </c:strCache>
            </c:strRef>
          </c:cat>
          <c:val>
            <c:numRef>
              <c:f>'B_Borrowers Loan Info'!$D$24:$O$24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5</c:v>
                </c:pt>
                <c:pt idx="4">
                  <c:v>6</c:v>
                </c:pt>
                <c:pt idx="5">
                  <c:v>19</c:v>
                </c:pt>
                <c:pt idx="6">
                  <c:v>16</c:v>
                </c:pt>
                <c:pt idx="7">
                  <c:v>34</c:v>
                </c:pt>
                <c:pt idx="8">
                  <c:v>26</c:v>
                </c:pt>
                <c:pt idx="9">
                  <c:v>38</c:v>
                </c:pt>
                <c:pt idx="10">
                  <c:v>10</c:v>
                </c:pt>
                <c:pt idx="11">
                  <c:v>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1E9-E54F-B544-2D000C973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20720416"/>
        <c:axId val="820720808"/>
      </c:barChart>
      <c:catAx>
        <c:axId val="82072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20720808"/>
        <c:crosses val="autoZero"/>
        <c:auto val="1"/>
        <c:lblAlgn val="ctr"/>
        <c:lblOffset val="100"/>
        <c:noMultiLvlLbl val="0"/>
      </c:catAx>
      <c:valAx>
        <c:axId val="82072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2072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4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Speed</a:t>
            </a:r>
            <a:r>
              <a:rPr lang="en-US" sz="16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of loan release before SSP (beneficiaries)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0990101721439749"/>
          <c:y val="3.919753086419753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SpeedofLR_BefSSP!$O$33</c:f>
              <c:strCache>
                <c:ptCount val="1"/>
                <c:pt idx="0">
                  <c:v>Female</c:v>
                </c:pt>
              </c:strCache>
            </c:strRef>
          </c:tx>
          <c:spPr>
            <a:gradFill>
              <a:gsLst>
                <a:gs pos="0">
                  <a:srgbClr val="8EBCF2"/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cat>
            <c:strRef>
              <c:f>SpeedofLR_BefSSP!$P$32:$T$32</c:f>
              <c:strCache>
                <c:ptCount val="5"/>
                <c:pt idx="0">
                  <c:v>Very slow</c:v>
                </c:pt>
                <c:pt idx="1">
                  <c:v>Slow</c:v>
                </c:pt>
                <c:pt idx="2">
                  <c:v>Neutral</c:v>
                </c:pt>
                <c:pt idx="3">
                  <c:v>Fast</c:v>
                </c:pt>
                <c:pt idx="4">
                  <c:v>Very Fast</c:v>
                </c:pt>
              </c:strCache>
            </c:strRef>
          </c:cat>
          <c:val>
            <c:numRef>
              <c:f>SpeedofLR_BefSSP!$P$33:$T$33</c:f>
              <c:numCache>
                <c:formatCode>General</c:formatCode>
                <c:ptCount val="5"/>
                <c:pt idx="0">
                  <c:v>0.56852791878172604</c:v>
                </c:pt>
                <c:pt idx="1">
                  <c:v>0.29949238578680198</c:v>
                </c:pt>
                <c:pt idx="2">
                  <c:v>6.0913705583756299E-2</c:v>
                </c:pt>
                <c:pt idx="3">
                  <c:v>1.5228426395939101E-2</c:v>
                </c:pt>
                <c:pt idx="4">
                  <c:v>5.5837563451776602E-2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F8B-F643-ADC1-37AB12B041F8}"/>
            </c:ext>
          </c:extLst>
        </c:ser>
        <c:ser>
          <c:idx val="1"/>
          <c:order val="1"/>
          <c:tx>
            <c:strRef>
              <c:f>SpeedofLR_BefSSP!$O$34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SpeedofLR_BefSSP!$P$32:$T$32</c:f>
              <c:strCache>
                <c:ptCount val="5"/>
                <c:pt idx="0">
                  <c:v>Very slow</c:v>
                </c:pt>
                <c:pt idx="1">
                  <c:v>Slow</c:v>
                </c:pt>
                <c:pt idx="2">
                  <c:v>Neutral</c:v>
                </c:pt>
                <c:pt idx="3">
                  <c:v>Fast</c:v>
                </c:pt>
                <c:pt idx="4">
                  <c:v>Very Fast</c:v>
                </c:pt>
              </c:strCache>
            </c:strRef>
          </c:cat>
          <c:val>
            <c:numRef>
              <c:f>SpeedofLR_BefSSP!$P$34:$T$34</c:f>
              <c:numCache>
                <c:formatCode>General</c:formatCode>
                <c:ptCount val="5"/>
                <c:pt idx="0">
                  <c:v>0.47878787878787898</c:v>
                </c:pt>
                <c:pt idx="1">
                  <c:v>0.36969696969697002</c:v>
                </c:pt>
                <c:pt idx="2">
                  <c:v>7.2727272727272696E-2</c:v>
                </c:pt>
                <c:pt idx="3">
                  <c:v>3.3333333333333298E-2</c:v>
                </c:pt>
                <c:pt idx="4">
                  <c:v>4.54545454545454E-2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F8B-F643-ADC1-37AB12B04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0721592"/>
        <c:axId val="820721984"/>
      </c:barChart>
      <c:catAx>
        <c:axId val="820721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20721984"/>
        <c:crosses val="autoZero"/>
        <c:auto val="1"/>
        <c:lblAlgn val="ctr"/>
        <c:lblOffset val="100"/>
        <c:noMultiLvlLbl val="0"/>
      </c:catAx>
      <c:valAx>
        <c:axId val="8207219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72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Speed of </a:t>
            </a:r>
            <a:r>
              <a:rPr lang="en-US" sz="16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SSP loan release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SpeedofLR_DurSSP!$K$31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SpeedofLR_DurSSP!$L$30:$O$30</c:f>
              <c:strCache>
                <c:ptCount val="4"/>
                <c:pt idx="0">
                  <c:v>Very slow</c:v>
                </c:pt>
                <c:pt idx="1">
                  <c:v>Slow</c:v>
                </c:pt>
                <c:pt idx="2">
                  <c:v>Fast</c:v>
                </c:pt>
                <c:pt idx="3">
                  <c:v>Very Fast</c:v>
                </c:pt>
              </c:strCache>
            </c:strRef>
          </c:cat>
          <c:val>
            <c:numRef>
              <c:f>SpeedofLR_DurSSP!$L$31:$O$31</c:f>
              <c:numCache>
                <c:formatCode>General</c:formatCode>
                <c:ptCount val="4"/>
                <c:pt idx="0">
                  <c:v>6.0913705583756299E-2</c:v>
                </c:pt>
                <c:pt idx="1">
                  <c:v>0.12690355329949199</c:v>
                </c:pt>
                <c:pt idx="2">
                  <c:v>0.58883248730964499</c:v>
                </c:pt>
                <c:pt idx="3">
                  <c:v>0.22335025380710699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BD-4B48-AD96-2DE5987DF9E5}"/>
            </c:ext>
          </c:extLst>
        </c:ser>
        <c:ser>
          <c:idx val="1"/>
          <c:order val="1"/>
          <c:tx>
            <c:strRef>
              <c:f>SpeedofLR_DurSSP!$K$32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SpeedofLR_DurSSP!$L$30:$O$30</c:f>
              <c:strCache>
                <c:ptCount val="4"/>
                <c:pt idx="0">
                  <c:v>Very slow</c:v>
                </c:pt>
                <c:pt idx="1">
                  <c:v>Slow</c:v>
                </c:pt>
                <c:pt idx="2">
                  <c:v>Fast</c:v>
                </c:pt>
                <c:pt idx="3">
                  <c:v>Very Fast</c:v>
                </c:pt>
              </c:strCache>
            </c:strRef>
          </c:cat>
          <c:val>
            <c:numRef>
              <c:f>SpeedofLR_DurSSP!$L$32:$O$32</c:f>
              <c:numCache>
                <c:formatCode>General</c:formatCode>
                <c:ptCount val="4"/>
                <c:pt idx="0">
                  <c:v>6.3636363636363602E-2</c:v>
                </c:pt>
                <c:pt idx="1">
                  <c:v>0.12727272727272701</c:v>
                </c:pt>
                <c:pt idx="2">
                  <c:v>0.56666666666666698</c:v>
                </c:pt>
                <c:pt idx="3">
                  <c:v>0.24242424242424199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BD-4B48-AD96-2DE5987DF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0722768"/>
        <c:axId val="820723160"/>
      </c:barChart>
      <c:catAx>
        <c:axId val="82072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20723160"/>
        <c:crosses val="autoZero"/>
        <c:auto val="1"/>
        <c:lblAlgn val="ctr"/>
        <c:lblOffset val="100"/>
        <c:noMultiLvlLbl val="0"/>
      </c:catAx>
      <c:valAx>
        <c:axId val="820723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72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Speed of loan release of</a:t>
            </a:r>
            <a:r>
              <a:rPr lang="en-US" sz="1600" b="1" baseline="0">
                <a:latin typeface="Arial" panose="020B0604020202020204" pitchFamily="34" charset="0"/>
                <a:cs typeface="Arial" panose="020B0604020202020204" pitchFamily="34" charset="0"/>
              </a:rPr>
              <a:t> non SSP beneficiaries</a:t>
            </a:r>
            <a:endParaRPr 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7716548821548822"/>
          <c:y val="6.45325203252032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162979797979798"/>
          <c:y val="0.19587771002710028"/>
          <c:w val="0.76597272727272725"/>
          <c:h val="0.539446815718157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SpeedofLR_NB!$K$6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SpeedofLR_NB!$L$5:$O$5</c:f>
              <c:strCache>
                <c:ptCount val="4"/>
                <c:pt idx="0">
                  <c:v>Very slow</c:v>
                </c:pt>
                <c:pt idx="1">
                  <c:v>Slow</c:v>
                </c:pt>
                <c:pt idx="2">
                  <c:v>Fast</c:v>
                </c:pt>
                <c:pt idx="3">
                  <c:v>Very Fast</c:v>
                </c:pt>
              </c:strCache>
            </c:strRef>
          </c:cat>
          <c:val>
            <c:numRef>
              <c:f>SpeedofLR_NB!$L$6:$O$6</c:f>
              <c:numCache>
                <c:formatCode>0%</c:formatCode>
                <c:ptCount val="4"/>
                <c:pt idx="0">
                  <c:v>0</c:v>
                </c:pt>
                <c:pt idx="1">
                  <c:v>2.9761904761904798E-2</c:v>
                </c:pt>
                <c:pt idx="2">
                  <c:v>0.50595238095238104</c:v>
                </c:pt>
                <c:pt idx="3">
                  <c:v>0.46428571428571402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E6-C04A-88CF-46D6C0F6829F}"/>
            </c:ext>
          </c:extLst>
        </c:ser>
        <c:ser>
          <c:idx val="1"/>
          <c:order val="1"/>
          <c:tx>
            <c:strRef>
              <c:f>SpeedofLR_NB!$K$7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SpeedofLR_NB!$L$5:$O$5</c:f>
              <c:strCache>
                <c:ptCount val="4"/>
                <c:pt idx="0">
                  <c:v>Very slow</c:v>
                </c:pt>
                <c:pt idx="1">
                  <c:v>Slow</c:v>
                </c:pt>
                <c:pt idx="2">
                  <c:v>Fast</c:v>
                </c:pt>
                <c:pt idx="3">
                  <c:v>Very Fast</c:v>
                </c:pt>
              </c:strCache>
            </c:strRef>
          </c:cat>
          <c:val>
            <c:numRef>
              <c:f>SpeedofLR_NB!$L$7:$O$7</c:f>
              <c:numCache>
                <c:formatCode>0%</c:formatCode>
                <c:ptCount val="4"/>
                <c:pt idx="0">
                  <c:v>5.5710306406685202E-3</c:v>
                </c:pt>
                <c:pt idx="1">
                  <c:v>2.78551532033426E-2</c:v>
                </c:pt>
                <c:pt idx="2">
                  <c:v>0.63788300835654599</c:v>
                </c:pt>
                <c:pt idx="3">
                  <c:v>0.32869080779944299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E6-C04A-88CF-46D6C0F68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2228176"/>
        <c:axId val="302228568"/>
      </c:barChart>
      <c:catAx>
        <c:axId val="302228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228568"/>
        <c:crosses val="autoZero"/>
        <c:auto val="1"/>
        <c:lblAlgn val="ctr"/>
        <c:lblOffset val="100"/>
        <c:noMultiLvlLbl val="0"/>
      </c:catAx>
      <c:valAx>
        <c:axId val="302228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2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Timeliness of release of SSP loan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Timeliness_DurSSP!$L$3</c:f>
              <c:strCache>
                <c:ptCount val="1"/>
                <c:pt idx="0">
                  <c:v>Female</c:v>
                </c:pt>
              </c:strCache>
            </c:strRef>
          </c:tx>
          <c:spPr>
            <a:gradFill>
              <a:gsLst>
                <a:gs pos="0">
                  <a:srgbClr val="8EBCF2"/>
                </a:gs>
                <a:gs pos="25000">
                  <a:schemeClr val="accent1">
                    <a:tint val="96000"/>
                    <a:shade val="80000"/>
                    <a:satMod val="105000"/>
                  </a:schemeClr>
                </a:gs>
                <a:gs pos="38000">
                  <a:schemeClr val="accent1">
                    <a:tint val="96000"/>
                    <a:shade val="59000"/>
                    <a:satMod val="120000"/>
                  </a:schemeClr>
                </a:gs>
                <a:gs pos="55000">
                  <a:schemeClr val="accent1">
                    <a:shade val="57000"/>
                    <a:satMod val="120000"/>
                  </a:schemeClr>
                </a:gs>
                <a:gs pos="80000">
                  <a:schemeClr val="accent1">
                    <a:shade val="56000"/>
                    <a:satMod val="145000"/>
                  </a:schemeClr>
                </a:gs>
                <a:gs pos="88000">
                  <a:schemeClr val="accent1">
                    <a:shade val="63000"/>
                    <a:satMod val="160000"/>
                  </a:schemeClr>
                </a:gs>
                <a:gs pos="100000">
                  <a:schemeClr val="accent1">
                    <a:tint val="99555"/>
                    <a:satMod val="155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cat>
            <c:strRef>
              <c:f>Timeliness_DurSSP!$K$4:$K$5</c:f>
              <c:strCache>
                <c:ptCount val="2"/>
                <c:pt idx="0">
                  <c:v>Late</c:v>
                </c:pt>
                <c:pt idx="1">
                  <c:v>Timely</c:v>
                </c:pt>
              </c:strCache>
            </c:strRef>
          </c:cat>
          <c:val>
            <c:numRef>
              <c:f>Timeliness_DurSSP!$L$4:$L$5</c:f>
              <c:numCache>
                <c:formatCode>0%</c:formatCode>
                <c:ptCount val="2"/>
                <c:pt idx="0">
                  <c:v>0.147208121827411</c:v>
                </c:pt>
                <c:pt idx="1">
                  <c:v>0.85279187817258895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2C-C542-8D16-53D1CA74C3B8}"/>
            </c:ext>
          </c:extLst>
        </c:ser>
        <c:ser>
          <c:idx val="1"/>
          <c:order val="1"/>
          <c:tx>
            <c:strRef>
              <c:f>Timeliness_DurSSP!$M$3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72C-C542-8D16-53D1CA74C3B8}"/>
              </c:ext>
            </c:extLst>
          </c:dPt>
          <c:cat>
            <c:strRef>
              <c:f>Timeliness_DurSSP!$K$4:$K$5</c:f>
              <c:strCache>
                <c:ptCount val="2"/>
                <c:pt idx="0">
                  <c:v>Late</c:v>
                </c:pt>
                <c:pt idx="1">
                  <c:v>Timely</c:v>
                </c:pt>
              </c:strCache>
            </c:strRef>
          </c:cat>
          <c:val>
            <c:numRef>
              <c:f>Timeliness_DurSSP!$M$4:$M$5</c:f>
              <c:numCache>
                <c:formatCode>0%</c:formatCode>
                <c:ptCount val="2"/>
                <c:pt idx="0">
                  <c:v>0.15151515151515199</c:v>
                </c:pt>
                <c:pt idx="1">
                  <c:v>0.84848484848484795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72C-C542-8D16-53D1CA74C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2229352"/>
        <c:axId val="302229744"/>
      </c:barChart>
      <c:catAx>
        <c:axId val="302229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229744"/>
        <c:crosses val="autoZero"/>
        <c:auto val="1"/>
        <c:lblAlgn val="ctr"/>
        <c:lblOffset val="100"/>
        <c:noMultiLvlLbl val="0"/>
      </c:catAx>
      <c:valAx>
        <c:axId val="302229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2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[SSP Figure.xlsx]EaseofDocReq_AftSSP!PivotTable4</c:name>
    <c:fmtId val="-1"/>
  </c:pivotSource>
  <c:chart>
    <c:title>
      <c:tx>
        <c:rich>
          <a:bodyPr/>
          <a:lstStyle/>
          <a:p>
            <a:pPr>
              <a:defRPr sz="1600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eneficiaries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43696408730158731"/>
          <c:y val="3.9606481481481291E-4"/>
        </c:manualLayout>
      </c:layout>
      <c:overlay val="0"/>
    </c:title>
    <c:autoTitleDeleted val="0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EaseofDocReq_AftSSP!$F$1:$F$2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EaseofDocReq_AftSSP!$E$3:$E$7</c:f>
              <c:strCache>
                <c:ptCount val="4"/>
                <c:pt idx="0">
                  <c:v>Very Difficult</c:v>
                </c:pt>
                <c:pt idx="1">
                  <c:v>Difficult</c:v>
                </c:pt>
                <c:pt idx="2">
                  <c:v>Easy</c:v>
                </c:pt>
                <c:pt idx="3">
                  <c:v>Very Easy</c:v>
                </c:pt>
              </c:strCache>
            </c:strRef>
          </c:cat>
          <c:val>
            <c:numRef>
              <c:f>EaseofDocReq_AftSSP!$F$3:$F$7</c:f>
              <c:numCache>
                <c:formatCode>0.00%</c:formatCode>
                <c:ptCount val="4"/>
                <c:pt idx="0">
                  <c:v>0</c:v>
                </c:pt>
                <c:pt idx="1">
                  <c:v>1.13851992409867E-2</c:v>
                </c:pt>
                <c:pt idx="2">
                  <c:v>0.32258064516128998</c:v>
                </c:pt>
                <c:pt idx="3">
                  <c:v>3.9848197343453497E-2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4C-F747-85F4-48E6BD363703}"/>
            </c:ext>
          </c:extLst>
        </c:ser>
        <c:ser>
          <c:idx val="1"/>
          <c:order val="1"/>
          <c:tx>
            <c:strRef>
              <c:f>EaseofDocReq_AftSSP!$G$1:$G$2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EaseofDocReq_AftSSP!$E$3:$E$7</c:f>
              <c:strCache>
                <c:ptCount val="4"/>
                <c:pt idx="0">
                  <c:v>Very Difficult</c:v>
                </c:pt>
                <c:pt idx="1">
                  <c:v>Difficult</c:v>
                </c:pt>
                <c:pt idx="2">
                  <c:v>Easy</c:v>
                </c:pt>
                <c:pt idx="3">
                  <c:v>Very Easy</c:v>
                </c:pt>
              </c:strCache>
            </c:strRef>
          </c:cat>
          <c:val>
            <c:numRef>
              <c:f>EaseofDocReq_AftSSP!$G$3:$G$7</c:f>
              <c:numCache>
                <c:formatCode>0.00%</c:formatCode>
                <c:ptCount val="4"/>
                <c:pt idx="0">
                  <c:v>5.6925996204933603E-3</c:v>
                </c:pt>
                <c:pt idx="1">
                  <c:v>2.2770398481973399E-2</c:v>
                </c:pt>
                <c:pt idx="2">
                  <c:v>0.52182163187855801</c:v>
                </c:pt>
                <c:pt idx="3">
                  <c:v>7.5901328273244806E-2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04C-F747-85F4-48E6BD3637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2230528"/>
        <c:axId val="302230920"/>
      </c:barChart>
      <c:catAx>
        <c:axId val="30223052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02230920"/>
        <c:crosses val="autoZero"/>
        <c:auto val="1"/>
        <c:lblAlgn val="ctr"/>
        <c:lblOffset val="100"/>
        <c:noMultiLvlLbl val="0"/>
      </c:catAx>
      <c:valAx>
        <c:axId val="302230920"/>
        <c:scaling>
          <c:orientation val="minMax"/>
        </c:scaling>
        <c:delete val="0"/>
        <c:axPos val="b"/>
        <c:majorGridlines/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022305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[SSP Figure.xlsx]EaseofDocReq_NB!PivotTable5</c:name>
    <c:fmtId val="-1"/>
  </c:pivotSource>
  <c:chart>
    <c:title>
      <c:tx>
        <c:rich>
          <a:bodyPr/>
          <a:lstStyle/>
          <a:p>
            <a:pPr>
              <a:defRPr sz="1600"/>
            </a:pPr>
            <a:r>
              <a:rPr lang="en-US" sz="1600" baseline="0" dirty="0"/>
              <a:t> </a:t>
            </a:r>
            <a:r>
              <a:rPr lang="en-US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Non-Beneficiaries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4505747126436787"/>
          <c:y val="0"/>
        </c:manualLayout>
      </c:layout>
      <c:overlay val="0"/>
    </c:title>
    <c:autoTitleDeleted val="0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EaseofDocReq_NB!$G$1:$G$2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EaseofDocReq_NB!$F$3:$F$7</c:f>
              <c:strCache>
                <c:ptCount val="4"/>
                <c:pt idx="0">
                  <c:v>No requirements</c:v>
                </c:pt>
                <c:pt idx="1">
                  <c:v>Difficult</c:v>
                </c:pt>
                <c:pt idx="2">
                  <c:v>Easy</c:v>
                </c:pt>
                <c:pt idx="3">
                  <c:v>Very Easy</c:v>
                </c:pt>
              </c:strCache>
            </c:strRef>
          </c:cat>
          <c:val>
            <c:numRef>
              <c:f>EaseofDocReq_NB!$G$3:$G$7</c:f>
              <c:numCache>
                <c:formatCode>0.00%</c:formatCode>
                <c:ptCount val="4"/>
                <c:pt idx="0">
                  <c:v>3.2629558541266798E-2</c:v>
                </c:pt>
                <c:pt idx="1">
                  <c:v>3.8387715930902101E-3</c:v>
                </c:pt>
                <c:pt idx="2">
                  <c:v>0.239923224568138</c:v>
                </c:pt>
                <c:pt idx="3">
                  <c:v>4.6065259117082501E-2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F0-1349-8D72-68567060010F}"/>
            </c:ext>
          </c:extLst>
        </c:ser>
        <c:ser>
          <c:idx val="1"/>
          <c:order val="1"/>
          <c:tx>
            <c:strRef>
              <c:f>EaseofDocReq_NB!$H$1:$H$2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EaseofDocReq_NB!$F$3:$F$7</c:f>
              <c:strCache>
                <c:ptCount val="4"/>
                <c:pt idx="0">
                  <c:v>No requirements</c:v>
                </c:pt>
                <c:pt idx="1">
                  <c:v>Difficult</c:v>
                </c:pt>
                <c:pt idx="2">
                  <c:v>Easy</c:v>
                </c:pt>
                <c:pt idx="3">
                  <c:v>Very Easy</c:v>
                </c:pt>
              </c:strCache>
            </c:strRef>
          </c:cat>
          <c:val>
            <c:numRef>
              <c:f>EaseofDocReq_NB!$H$3:$H$7</c:f>
              <c:numCache>
                <c:formatCode>0.00%</c:formatCode>
                <c:ptCount val="4"/>
                <c:pt idx="0">
                  <c:v>3.8387715930902101E-2</c:v>
                </c:pt>
                <c:pt idx="1">
                  <c:v>1.5355086372360801E-2</c:v>
                </c:pt>
                <c:pt idx="2">
                  <c:v>0.52975047984644896</c:v>
                </c:pt>
                <c:pt idx="3">
                  <c:v>9.4049904030710202E-2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7F0-1349-8D72-685670600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2231704"/>
        <c:axId val="302232096"/>
      </c:barChart>
      <c:catAx>
        <c:axId val="302231704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302232096"/>
        <c:crosses val="autoZero"/>
        <c:auto val="1"/>
        <c:lblAlgn val="ctr"/>
        <c:lblOffset val="100"/>
        <c:noMultiLvlLbl val="0"/>
      </c:catAx>
      <c:valAx>
        <c:axId val="302232096"/>
        <c:scaling>
          <c:orientation val="minMax"/>
        </c:scaling>
        <c:delete val="0"/>
        <c:axPos val="b"/>
        <c:majorGridlines/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0223170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[SSP Figure.xlsx]ImprovementAccess_AftSSP!PivotTable6</c:name>
    <c:fmtId val="-1"/>
  </c:pivotSource>
  <c:chart>
    <c:title>
      <c:tx>
        <c:rich>
          <a:bodyPr/>
          <a:lstStyle/>
          <a:p>
            <a:pPr>
              <a:defRPr sz="1600"/>
            </a:pPr>
            <a:r>
              <a:rPr lang="en-US" sz="1600" baseline="0" dirty="0"/>
              <a:t> </a:t>
            </a:r>
            <a:r>
              <a:rPr lang="en-US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Beneficiaries</a:t>
            </a:r>
          </a:p>
        </c:rich>
      </c:tx>
      <c:layout>
        <c:manualLayout>
          <c:xMode val="edge"/>
          <c:yMode val="edge"/>
          <c:x val="0.42375821827744903"/>
          <c:y val="5.1351851851851851E-4"/>
        </c:manualLayout>
      </c:layout>
      <c:overlay val="0"/>
    </c:title>
    <c:autoTitleDeleted val="0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ImprovementAccess_AftSSP!$G$1:$G$2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ImprovementAccess_AftSSP!$F$3:$F$7</c:f>
              <c:strCache>
                <c:ptCount val="4"/>
                <c:pt idx="0">
                  <c:v>No Improvement</c:v>
                </c:pt>
                <c:pt idx="1">
                  <c:v>Slight Improvement</c:v>
                </c:pt>
                <c:pt idx="2">
                  <c:v>Improved</c:v>
                </c:pt>
                <c:pt idx="3">
                  <c:v>Much Improved</c:v>
                </c:pt>
              </c:strCache>
            </c:strRef>
          </c:cat>
          <c:val>
            <c:numRef>
              <c:f>ImprovementAccess_AftSSP!$G$3:$G$7</c:f>
              <c:numCache>
                <c:formatCode>0.00%</c:formatCode>
                <c:ptCount val="4"/>
                <c:pt idx="0">
                  <c:v>1.32827324478178E-2</c:v>
                </c:pt>
                <c:pt idx="1">
                  <c:v>5.3130929791271403E-2</c:v>
                </c:pt>
                <c:pt idx="2">
                  <c:v>0.225806451612903</c:v>
                </c:pt>
                <c:pt idx="3">
                  <c:v>8.1593927893738094E-2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8D-2A40-8F8E-A665C4A667C2}"/>
            </c:ext>
          </c:extLst>
        </c:ser>
        <c:ser>
          <c:idx val="1"/>
          <c:order val="1"/>
          <c:tx>
            <c:strRef>
              <c:f>ImprovementAccess_AftSSP!$H$1:$H$2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ImprovementAccess_AftSSP!$F$3:$F$7</c:f>
              <c:strCache>
                <c:ptCount val="4"/>
                <c:pt idx="0">
                  <c:v>No Improvement</c:v>
                </c:pt>
                <c:pt idx="1">
                  <c:v>Slight Improvement</c:v>
                </c:pt>
                <c:pt idx="2">
                  <c:v>Improved</c:v>
                </c:pt>
                <c:pt idx="3">
                  <c:v>Much Improved</c:v>
                </c:pt>
              </c:strCache>
            </c:strRef>
          </c:cat>
          <c:val>
            <c:numRef>
              <c:f>ImprovementAccess_AftSSP!$H$3:$H$7</c:f>
              <c:numCache>
                <c:formatCode>0.00%</c:formatCode>
                <c:ptCount val="4"/>
                <c:pt idx="0">
                  <c:v>7.5901328273244801E-3</c:v>
                </c:pt>
                <c:pt idx="1">
                  <c:v>0.115749525616698</c:v>
                </c:pt>
                <c:pt idx="2">
                  <c:v>0.36812144212523701</c:v>
                </c:pt>
                <c:pt idx="3">
                  <c:v>0.134724857685009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8D-2A40-8F8E-A665C4A66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2232880"/>
        <c:axId val="302233272"/>
      </c:barChart>
      <c:catAx>
        <c:axId val="3022328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02233272"/>
        <c:crosses val="autoZero"/>
        <c:auto val="1"/>
        <c:lblAlgn val="ctr"/>
        <c:lblOffset val="100"/>
        <c:noMultiLvlLbl val="0"/>
      </c:catAx>
      <c:valAx>
        <c:axId val="302233272"/>
        <c:scaling>
          <c:orientation val="minMax"/>
        </c:scaling>
        <c:delete val="0"/>
        <c:axPos val="b"/>
        <c:majorGridlines/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022328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5551988823142675"/>
          <c:y val="0.93100925925925926"/>
          <c:w val="0.28935470085470083"/>
          <c:h val="5.9583333333333335E-2"/>
        </c:manualLayout>
      </c:layout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[SSP Figure.xlsx]ImprovementAccess_NB!PivotTable8</c:name>
    <c:fmtId val="-1"/>
  </c:pivotSource>
  <c:chart>
    <c:title>
      <c:tx>
        <c:rich>
          <a:bodyPr/>
          <a:lstStyle/>
          <a:p>
            <a: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600" baseline="0">
                <a:latin typeface="Arial" panose="020B0604020202020204" pitchFamily="34" charset="0"/>
                <a:cs typeface="Arial" panose="020B0604020202020204" pitchFamily="34" charset="0"/>
              </a:rPr>
              <a:t>Non-Beneficiaries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5307547892720303"/>
          <c:y val="2.2853703703703708E-3"/>
        </c:manualLayout>
      </c:layout>
      <c:overlay val="0"/>
    </c:title>
    <c:autoTitleDeleted val="0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ImprovementAccess_NB!$F$1:$F$2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ImprovementAccess_NB!$E$3:$E$7</c:f>
              <c:strCache>
                <c:ptCount val="4"/>
                <c:pt idx="0">
                  <c:v>No Improvement</c:v>
                </c:pt>
                <c:pt idx="1">
                  <c:v>Slight Improvement</c:v>
                </c:pt>
                <c:pt idx="2">
                  <c:v>Improved</c:v>
                </c:pt>
                <c:pt idx="3">
                  <c:v>Much Improvement</c:v>
                </c:pt>
              </c:strCache>
            </c:strRef>
          </c:cat>
          <c:val>
            <c:numRef>
              <c:f>ImprovementAccess_NB!$F$3:$F$7</c:f>
              <c:numCache>
                <c:formatCode>0.00%</c:formatCode>
                <c:ptCount val="4"/>
                <c:pt idx="0">
                  <c:v>1.32827324478178E-2</c:v>
                </c:pt>
                <c:pt idx="1">
                  <c:v>6.2618595825427004E-2</c:v>
                </c:pt>
                <c:pt idx="2">
                  <c:v>0.20683111954459199</c:v>
                </c:pt>
                <c:pt idx="3">
                  <c:v>3.6053130929791302E-2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26-7F44-B636-75105F85554E}"/>
            </c:ext>
          </c:extLst>
        </c:ser>
        <c:ser>
          <c:idx val="1"/>
          <c:order val="1"/>
          <c:tx>
            <c:strRef>
              <c:f>ImprovementAccess_NB!$G$1:$G$2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ImprovementAccess_NB!$E$3:$E$7</c:f>
              <c:strCache>
                <c:ptCount val="4"/>
                <c:pt idx="0">
                  <c:v>No Improvement</c:v>
                </c:pt>
                <c:pt idx="1">
                  <c:v>Slight Improvement</c:v>
                </c:pt>
                <c:pt idx="2">
                  <c:v>Improved</c:v>
                </c:pt>
                <c:pt idx="3">
                  <c:v>Much Improvement</c:v>
                </c:pt>
              </c:strCache>
            </c:strRef>
          </c:cat>
          <c:val>
            <c:numRef>
              <c:f>ImprovementAccess_NB!$G$3:$G$7</c:f>
              <c:numCache>
                <c:formatCode>0.00%</c:formatCode>
                <c:ptCount val="4"/>
                <c:pt idx="0">
                  <c:v>4.3643263757115802E-2</c:v>
                </c:pt>
                <c:pt idx="1">
                  <c:v>0.14231499051233401</c:v>
                </c:pt>
                <c:pt idx="2">
                  <c:v>0.38899430740037899</c:v>
                </c:pt>
                <c:pt idx="3">
                  <c:v>0.106261859582543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B26-7F44-B636-75105F855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2234056"/>
        <c:axId val="302234448"/>
      </c:barChart>
      <c:catAx>
        <c:axId val="302234056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302234448"/>
        <c:crosses val="autoZero"/>
        <c:auto val="1"/>
        <c:lblAlgn val="ctr"/>
        <c:lblOffset val="100"/>
        <c:noMultiLvlLbl val="0"/>
      </c:catAx>
      <c:valAx>
        <c:axId val="302234448"/>
        <c:scaling>
          <c:orientation val="minMax"/>
        </c:scaling>
        <c:delete val="0"/>
        <c:axPos val="b"/>
        <c:majorGridlines/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30223405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Factors affecting easy to access loan (% reporting)</a:t>
            </a:r>
          </a:p>
        </c:rich>
      </c:tx>
      <c:layout>
        <c:manualLayout>
          <c:xMode val="edge"/>
          <c:yMode val="edge"/>
          <c:x val="0.2582185646500593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'B FactorsAffect.EasytoAccessLoa'!$O$36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 FactorsAffect.EasytoAccessLoa'!$N$37:$N$46</c:f>
              <c:strCache>
                <c:ptCount val="10"/>
                <c:pt idx="0">
                  <c:v>B-Well disseminated information about  the loan window</c:v>
                </c:pt>
                <c:pt idx="1">
                  <c:v>NB-Well disseminated information about  the loan window</c:v>
                </c:pt>
                <c:pt idx="2">
                  <c:v> B-Minimal documentary requirements</c:v>
                </c:pt>
                <c:pt idx="3">
                  <c:v>NB- Minimal documentary requirements</c:v>
                </c:pt>
                <c:pt idx="4">
                  <c:v>B-Assistance provided for the access of loan</c:v>
                </c:pt>
                <c:pt idx="5">
                  <c:v>NB-Assistance provided for the access of loan</c:v>
                </c:pt>
                <c:pt idx="6">
                  <c:v>B-No unreasonable cap on the loan amount</c:v>
                </c:pt>
                <c:pt idx="7">
                  <c:v>NB-No unreasonable cap on the loan amount</c:v>
                </c:pt>
                <c:pt idx="8">
                  <c:v>B-Physically accessible lending centers</c:v>
                </c:pt>
                <c:pt idx="9">
                  <c:v>NB-Physically accessible lending centers</c:v>
                </c:pt>
              </c:strCache>
            </c:strRef>
          </c:cat>
          <c:val>
            <c:numRef>
              <c:f>'B FactorsAffect.EasytoAccessLoa'!$O$37:$O$46</c:f>
              <c:numCache>
                <c:formatCode>0.00</c:formatCode>
                <c:ptCount val="10"/>
                <c:pt idx="0">
                  <c:v>4.2959427207637217</c:v>
                </c:pt>
                <c:pt idx="1">
                  <c:v>3.6363636363636331</c:v>
                </c:pt>
                <c:pt idx="2">
                  <c:v>4</c:v>
                </c:pt>
                <c:pt idx="3">
                  <c:v>3.6269430051813472</c:v>
                </c:pt>
                <c:pt idx="4">
                  <c:v>3.7333333333333338</c:v>
                </c:pt>
                <c:pt idx="5">
                  <c:v>3.7162162162162158</c:v>
                </c:pt>
                <c:pt idx="6">
                  <c:v>3.215434083601286</c:v>
                </c:pt>
                <c:pt idx="7">
                  <c:v>2.5362318840579712</c:v>
                </c:pt>
                <c:pt idx="8">
                  <c:v>5.2924791086350966</c:v>
                </c:pt>
                <c:pt idx="9">
                  <c:v>4.1791044776119346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06-2D4B-B365-F703BBDB2A40}"/>
            </c:ext>
          </c:extLst>
        </c:ser>
        <c:ser>
          <c:idx val="1"/>
          <c:order val="1"/>
          <c:tx>
            <c:strRef>
              <c:f>'B FactorsAffect.EasytoAccessLoa'!$P$36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'B FactorsAffect.EasytoAccessLoa'!$N$37:$N$46</c:f>
              <c:strCache>
                <c:ptCount val="10"/>
                <c:pt idx="0">
                  <c:v>B-Well disseminated information about  the loan window</c:v>
                </c:pt>
                <c:pt idx="1">
                  <c:v>NB-Well disseminated information about  the loan window</c:v>
                </c:pt>
                <c:pt idx="2">
                  <c:v> B-Minimal documentary requirements</c:v>
                </c:pt>
                <c:pt idx="3">
                  <c:v>NB- Minimal documentary requirements</c:v>
                </c:pt>
                <c:pt idx="4">
                  <c:v>B-Assistance provided for the access of loan</c:v>
                </c:pt>
                <c:pt idx="5">
                  <c:v>NB-Assistance provided for the access of loan</c:v>
                </c:pt>
                <c:pt idx="6">
                  <c:v>B-No unreasonable cap on the loan amount</c:v>
                </c:pt>
                <c:pt idx="7">
                  <c:v>NB-No unreasonable cap on the loan amount</c:v>
                </c:pt>
                <c:pt idx="8">
                  <c:v>B-Physically accessible lending centers</c:v>
                </c:pt>
                <c:pt idx="9">
                  <c:v>NB-Physically accessible lending centers</c:v>
                </c:pt>
              </c:strCache>
            </c:strRef>
          </c:cat>
          <c:val>
            <c:numRef>
              <c:f>'B FactorsAffect.EasytoAccessLoa'!$P$37:$P$46</c:f>
              <c:numCache>
                <c:formatCode>0.00</c:formatCode>
                <c:ptCount val="10"/>
                <c:pt idx="0">
                  <c:v>2.3866348448687349</c:v>
                </c:pt>
                <c:pt idx="1">
                  <c:v>4.8484848484848246</c:v>
                </c:pt>
                <c:pt idx="2">
                  <c:v>4</c:v>
                </c:pt>
                <c:pt idx="3">
                  <c:v>4.1450777202072464</c:v>
                </c:pt>
                <c:pt idx="4">
                  <c:v>2.1333333333333329</c:v>
                </c:pt>
                <c:pt idx="5">
                  <c:v>4.7297297297297298</c:v>
                </c:pt>
                <c:pt idx="6">
                  <c:v>2.572347266881029</c:v>
                </c:pt>
                <c:pt idx="7">
                  <c:v>3.2608695652173911</c:v>
                </c:pt>
                <c:pt idx="8">
                  <c:v>2.22841225626741</c:v>
                </c:pt>
                <c:pt idx="9">
                  <c:v>2.9850746268656709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D06-2D4B-B365-F703BBDB2A40}"/>
            </c:ext>
          </c:extLst>
        </c:ser>
        <c:ser>
          <c:idx val="2"/>
          <c:order val="2"/>
          <c:tx>
            <c:strRef>
              <c:f>'B FactorsAffect.EasytoAccessLoa'!$Q$36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'B FactorsAffect.EasytoAccessLoa'!$N$37:$N$46</c:f>
              <c:strCache>
                <c:ptCount val="10"/>
                <c:pt idx="0">
                  <c:v>B-Well disseminated information about  the loan window</c:v>
                </c:pt>
                <c:pt idx="1">
                  <c:v>NB-Well disseminated information about  the loan window</c:v>
                </c:pt>
                <c:pt idx="2">
                  <c:v> B-Minimal documentary requirements</c:v>
                </c:pt>
                <c:pt idx="3">
                  <c:v>NB- Minimal documentary requirements</c:v>
                </c:pt>
                <c:pt idx="4">
                  <c:v>B-Assistance provided for the access of loan</c:v>
                </c:pt>
                <c:pt idx="5">
                  <c:v>NB-Assistance provided for the access of loan</c:v>
                </c:pt>
                <c:pt idx="6">
                  <c:v>B-No unreasonable cap on the loan amount</c:v>
                </c:pt>
                <c:pt idx="7">
                  <c:v>NB-No unreasonable cap on the loan amount</c:v>
                </c:pt>
                <c:pt idx="8">
                  <c:v>B-Physically accessible lending centers</c:v>
                </c:pt>
                <c:pt idx="9">
                  <c:v>NB-Physically accessible lending centers</c:v>
                </c:pt>
              </c:strCache>
            </c:strRef>
          </c:cat>
          <c:val>
            <c:numRef>
              <c:f>'B FactorsAffect.EasytoAccessLoa'!$Q$37:$Q$46</c:f>
              <c:numCache>
                <c:formatCode>0.00</c:formatCode>
                <c:ptCount val="10"/>
                <c:pt idx="0">
                  <c:v>10.73985680190931</c:v>
                </c:pt>
                <c:pt idx="1">
                  <c:v>16.969696969696969</c:v>
                </c:pt>
                <c:pt idx="2">
                  <c:v>11.52941176470588</c:v>
                </c:pt>
                <c:pt idx="3">
                  <c:v>11.139896373057001</c:v>
                </c:pt>
                <c:pt idx="4">
                  <c:v>8.5333333333333332</c:v>
                </c:pt>
                <c:pt idx="5">
                  <c:v>17.905405405405411</c:v>
                </c:pt>
                <c:pt idx="6">
                  <c:v>11.89710610932476</c:v>
                </c:pt>
                <c:pt idx="7">
                  <c:v>18.840579710144929</c:v>
                </c:pt>
                <c:pt idx="8">
                  <c:v>8.6350974930362092</c:v>
                </c:pt>
                <c:pt idx="9">
                  <c:v>12.53731343283582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06-2D4B-B365-F703BBDB2A40}"/>
            </c:ext>
          </c:extLst>
        </c:ser>
        <c:ser>
          <c:idx val="3"/>
          <c:order val="3"/>
          <c:tx>
            <c:strRef>
              <c:f>'B FactorsAffect.EasytoAccessLoa'!$R$36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'B FactorsAffect.EasytoAccessLoa'!$N$37:$N$46</c:f>
              <c:strCache>
                <c:ptCount val="10"/>
                <c:pt idx="0">
                  <c:v>B-Well disseminated information about  the loan window</c:v>
                </c:pt>
                <c:pt idx="1">
                  <c:v>NB-Well disseminated information about  the loan window</c:v>
                </c:pt>
                <c:pt idx="2">
                  <c:v> B-Minimal documentary requirements</c:v>
                </c:pt>
                <c:pt idx="3">
                  <c:v>NB- Minimal documentary requirements</c:v>
                </c:pt>
                <c:pt idx="4">
                  <c:v>B-Assistance provided for the access of loan</c:v>
                </c:pt>
                <c:pt idx="5">
                  <c:v>NB-Assistance provided for the access of loan</c:v>
                </c:pt>
                <c:pt idx="6">
                  <c:v>B-No unreasonable cap on the loan amount</c:v>
                </c:pt>
                <c:pt idx="7">
                  <c:v>NB-No unreasonable cap on the loan amount</c:v>
                </c:pt>
                <c:pt idx="8">
                  <c:v>B-Physically accessible lending centers</c:v>
                </c:pt>
                <c:pt idx="9">
                  <c:v>NB-Physically accessible lending centers</c:v>
                </c:pt>
              </c:strCache>
            </c:strRef>
          </c:cat>
          <c:val>
            <c:numRef>
              <c:f>'B FactorsAffect.EasytoAccessLoa'!$R$37:$R$46</c:f>
              <c:numCache>
                <c:formatCode>0.00</c:formatCode>
                <c:ptCount val="10"/>
                <c:pt idx="0">
                  <c:v>56.085918854415269</c:v>
                </c:pt>
                <c:pt idx="1">
                  <c:v>58.787878787878803</c:v>
                </c:pt>
                <c:pt idx="2">
                  <c:v>55.764705882352942</c:v>
                </c:pt>
                <c:pt idx="3">
                  <c:v>59.844559585491993</c:v>
                </c:pt>
                <c:pt idx="4">
                  <c:v>61.866666666666063</c:v>
                </c:pt>
                <c:pt idx="5">
                  <c:v>57.432432432432442</c:v>
                </c:pt>
                <c:pt idx="6">
                  <c:v>56.591639871382291</c:v>
                </c:pt>
                <c:pt idx="7">
                  <c:v>58.695652173913039</c:v>
                </c:pt>
                <c:pt idx="8">
                  <c:v>54.596100278551532</c:v>
                </c:pt>
                <c:pt idx="9">
                  <c:v>58.208955223880601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D06-2D4B-B365-F703BBDB2A40}"/>
            </c:ext>
          </c:extLst>
        </c:ser>
        <c:ser>
          <c:idx val="4"/>
          <c:order val="4"/>
          <c:tx>
            <c:strRef>
              <c:f>'B FactorsAffect.EasytoAccessLoa'!$S$36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'B FactorsAffect.EasytoAccessLoa'!$N$37:$N$46</c:f>
              <c:strCache>
                <c:ptCount val="10"/>
                <c:pt idx="0">
                  <c:v>B-Well disseminated information about  the loan window</c:v>
                </c:pt>
                <c:pt idx="1">
                  <c:v>NB-Well disseminated information about  the loan window</c:v>
                </c:pt>
                <c:pt idx="2">
                  <c:v> B-Minimal documentary requirements</c:v>
                </c:pt>
                <c:pt idx="3">
                  <c:v>NB- Minimal documentary requirements</c:v>
                </c:pt>
                <c:pt idx="4">
                  <c:v>B-Assistance provided for the access of loan</c:v>
                </c:pt>
                <c:pt idx="5">
                  <c:v>NB-Assistance provided for the access of loan</c:v>
                </c:pt>
                <c:pt idx="6">
                  <c:v>B-No unreasonable cap on the loan amount</c:v>
                </c:pt>
                <c:pt idx="7">
                  <c:v>NB-No unreasonable cap on the loan amount</c:v>
                </c:pt>
                <c:pt idx="8">
                  <c:v>B-Physically accessible lending centers</c:v>
                </c:pt>
                <c:pt idx="9">
                  <c:v>NB-Physically accessible lending centers</c:v>
                </c:pt>
              </c:strCache>
            </c:strRef>
          </c:cat>
          <c:val>
            <c:numRef>
              <c:f>'B FactorsAffect.EasytoAccessLoa'!$S$37:$S$46</c:f>
              <c:numCache>
                <c:formatCode>0.00</c:formatCode>
                <c:ptCount val="10"/>
                <c:pt idx="0">
                  <c:v>26.491646778042959</c:v>
                </c:pt>
                <c:pt idx="1">
                  <c:v>15.75757575757576</c:v>
                </c:pt>
                <c:pt idx="2">
                  <c:v>24.705882352941181</c:v>
                </c:pt>
                <c:pt idx="3">
                  <c:v>21.243523316062181</c:v>
                </c:pt>
                <c:pt idx="4">
                  <c:v>23.73333333333299</c:v>
                </c:pt>
                <c:pt idx="5">
                  <c:v>16.216216216216221</c:v>
                </c:pt>
                <c:pt idx="6">
                  <c:v>25.723472668810292</c:v>
                </c:pt>
                <c:pt idx="7">
                  <c:v>16.666666666666661</c:v>
                </c:pt>
                <c:pt idx="8">
                  <c:v>29.247910863509741</c:v>
                </c:pt>
                <c:pt idx="9">
                  <c:v>22.089552238805879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D06-2D4B-B365-F703BBDB2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2235232"/>
        <c:axId val="302235624"/>
      </c:barChart>
      <c:catAx>
        <c:axId val="302235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235624"/>
        <c:crosses val="autoZero"/>
        <c:auto val="1"/>
        <c:lblAlgn val="ctr"/>
        <c:lblOffset val="100"/>
        <c:noMultiLvlLbl val="0"/>
      </c:catAx>
      <c:valAx>
        <c:axId val="302235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23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Factors Affecting easy to pay loan (% reporting)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'NB FactorsAffectEasytoPayLoan'!$X$24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'NB FactorsAffectEasytoPayLoan'!$W$25:$W$32</c:f>
              <c:strCache>
                <c:ptCount val="8"/>
                <c:pt idx="0">
                  <c:v>NB-Low interest rate</c:v>
                </c:pt>
                <c:pt idx="1">
                  <c:v>B-Low interest rate</c:v>
                </c:pt>
                <c:pt idx="2">
                  <c:v>NB-Amortization well spread over time</c:v>
                </c:pt>
                <c:pt idx="3">
                  <c:v>B-Amortization well spread over time</c:v>
                </c:pt>
                <c:pt idx="4">
                  <c:v>NB-Long repayment period</c:v>
                </c:pt>
                <c:pt idx="5">
                  <c:v>B-Long repayment period</c:v>
                </c:pt>
                <c:pt idx="6">
                  <c:v>NB-Physically accessible payment/collection center</c:v>
                </c:pt>
                <c:pt idx="7">
                  <c:v>B-Physically accessible payment/collection center</c:v>
                </c:pt>
              </c:strCache>
            </c:strRef>
          </c:cat>
          <c:val>
            <c:numRef>
              <c:f>'NB FactorsAffectEasytoPayLoan'!$X$25:$X$32</c:f>
              <c:numCache>
                <c:formatCode>0.00</c:formatCode>
                <c:ptCount val="8"/>
                <c:pt idx="0">
                  <c:v>8.4615384615384617</c:v>
                </c:pt>
                <c:pt idx="1">
                  <c:v>3.6324786324785978</c:v>
                </c:pt>
                <c:pt idx="2">
                  <c:v>4.3103448275861664</c:v>
                </c:pt>
                <c:pt idx="3">
                  <c:v>4.4827586206896539</c:v>
                </c:pt>
                <c:pt idx="4">
                  <c:v>3.550295857988166</c:v>
                </c:pt>
                <c:pt idx="5">
                  <c:v>4.4715447154471599</c:v>
                </c:pt>
                <c:pt idx="6">
                  <c:v>1.9867549668874169</c:v>
                </c:pt>
                <c:pt idx="7">
                  <c:v>3.4161490683229809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64-1740-AFBA-E734ED70F553}"/>
            </c:ext>
          </c:extLst>
        </c:ser>
        <c:ser>
          <c:idx val="1"/>
          <c:order val="1"/>
          <c:tx>
            <c:strRef>
              <c:f>'NB FactorsAffectEasytoPayLoan'!$Y$24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'NB FactorsAffectEasytoPayLoan'!$W$25:$W$32</c:f>
              <c:strCache>
                <c:ptCount val="8"/>
                <c:pt idx="0">
                  <c:v>NB-Low interest rate</c:v>
                </c:pt>
                <c:pt idx="1">
                  <c:v>B-Low interest rate</c:v>
                </c:pt>
                <c:pt idx="2">
                  <c:v>NB-Amortization well spread over time</c:v>
                </c:pt>
                <c:pt idx="3">
                  <c:v>B-Amortization well spread over time</c:v>
                </c:pt>
                <c:pt idx="4">
                  <c:v>NB-Long repayment period</c:v>
                </c:pt>
                <c:pt idx="5">
                  <c:v>B-Long repayment period</c:v>
                </c:pt>
                <c:pt idx="6">
                  <c:v>NB-Physically accessible payment/collection center</c:v>
                </c:pt>
                <c:pt idx="7">
                  <c:v>B-Physically accessible payment/collection center</c:v>
                </c:pt>
              </c:strCache>
            </c:strRef>
          </c:cat>
          <c:val>
            <c:numRef>
              <c:f>'NB FactorsAffectEasytoPayLoan'!$Y$25:$Y$32</c:f>
              <c:numCache>
                <c:formatCode>0.00</c:formatCode>
                <c:ptCount val="8"/>
                <c:pt idx="0">
                  <c:v>13.84615384615385</c:v>
                </c:pt>
                <c:pt idx="1">
                  <c:v>3.846153846153844</c:v>
                </c:pt>
                <c:pt idx="2">
                  <c:v>18.103448275862071</c:v>
                </c:pt>
                <c:pt idx="3">
                  <c:v>5.8620689655172367</c:v>
                </c:pt>
                <c:pt idx="4">
                  <c:v>10.6508875739645</c:v>
                </c:pt>
                <c:pt idx="5">
                  <c:v>9.3495934959349594</c:v>
                </c:pt>
                <c:pt idx="6">
                  <c:v>10.264900662251661</c:v>
                </c:pt>
                <c:pt idx="7">
                  <c:v>5.2795031055900603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64-1740-AFBA-E734ED70F553}"/>
            </c:ext>
          </c:extLst>
        </c:ser>
        <c:ser>
          <c:idx val="2"/>
          <c:order val="2"/>
          <c:tx>
            <c:strRef>
              <c:f>'NB FactorsAffectEasytoPayLoan'!$Z$24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'NB FactorsAffectEasytoPayLoan'!$W$25:$W$32</c:f>
              <c:strCache>
                <c:ptCount val="8"/>
                <c:pt idx="0">
                  <c:v>NB-Low interest rate</c:v>
                </c:pt>
                <c:pt idx="1">
                  <c:v>B-Low interest rate</c:v>
                </c:pt>
                <c:pt idx="2">
                  <c:v>NB-Amortization well spread over time</c:v>
                </c:pt>
                <c:pt idx="3">
                  <c:v>B-Amortization well spread over time</c:v>
                </c:pt>
                <c:pt idx="4">
                  <c:v>NB-Long repayment period</c:v>
                </c:pt>
                <c:pt idx="5">
                  <c:v>B-Long repayment period</c:v>
                </c:pt>
                <c:pt idx="6">
                  <c:v>NB-Physically accessible payment/collection center</c:v>
                </c:pt>
                <c:pt idx="7">
                  <c:v>B-Physically accessible payment/collection center</c:v>
                </c:pt>
              </c:strCache>
            </c:strRef>
          </c:cat>
          <c:val>
            <c:numRef>
              <c:f>'NB FactorsAffectEasytoPayLoan'!$Z$25:$Z$32</c:f>
              <c:numCache>
                <c:formatCode>0.00</c:formatCode>
                <c:ptCount val="8"/>
                <c:pt idx="0">
                  <c:v>13.84615384615385</c:v>
                </c:pt>
                <c:pt idx="1">
                  <c:v>4.4871794871794872</c:v>
                </c:pt>
                <c:pt idx="2">
                  <c:v>23.706896551724139</c:v>
                </c:pt>
                <c:pt idx="3">
                  <c:v>13.448275862068961</c:v>
                </c:pt>
                <c:pt idx="4">
                  <c:v>18.047337278106511</c:v>
                </c:pt>
                <c:pt idx="5">
                  <c:v>15.447154471544721</c:v>
                </c:pt>
                <c:pt idx="6">
                  <c:v>14.90066225165563</c:v>
                </c:pt>
                <c:pt idx="7">
                  <c:v>9.0062111801242182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564-1740-AFBA-E734ED70F553}"/>
            </c:ext>
          </c:extLst>
        </c:ser>
        <c:ser>
          <c:idx val="3"/>
          <c:order val="3"/>
          <c:tx>
            <c:strRef>
              <c:f>'NB FactorsAffectEasytoPayLoan'!$AA$24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'NB FactorsAffectEasytoPayLoan'!$W$25:$W$32</c:f>
              <c:strCache>
                <c:ptCount val="8"/>
                <c:pt idx="0">
                  <c:v>NB-Low interest rate</c:v>
                </c:pt>
                <c:pt idx="1">
                  <c:v>B-Low interest rate</c:v>
                </c:pt>
                <c:pt idx="2">
                  <c:v>NB-Amortization well spread over time</c:v>
                </c:pt>
                <c:pt idx="3">
                  <c:v>B-Amortization well spread over time</c:v>
                </c:pt>
                <c:pt idx="4">
                  <c:v>NB-Long repayment period</c:v>
                </c:pt>
                <c:pt idx="5">
                  <c:v>B-Long repayment period</c:v>
                </c:pt>
                <c:pt idx="6">
                  <c:v>NB-Physically accessible payment/collection center</c:v>
                </c:pt>
                <c:pt idx="7">
                  <c:v>B-Physically accessible payment/collection center</c:v>
                </c:pt>
              </c:strCache>
            </c:strRef>
          </c:cat>
          <c:val>
            <c:numRef>
              <c:f>'NB FactorsAffectEasytoPayLoan'!$AA$25:$AA$32</c:f>
              <c:numCache>
                <c:formatCode>0.00</c:formatCode>
                <c:ptCount val="8"/>
                <c:pt idx="0">
                  <c:v>42.051282051281589</c:v>
                </c:pt>
                <c:pt idx="1">
                  <c:v>48.290598290598282</c:v>
                </c:pt>
                <c:pt idx="2">
                  <c:v>40.517241379309993</c:v>
                </c:pt>
                <c:pt idx="3">
                  <c:v>55.862068965517203</c:v>
                </c:pt>
                <c:pt idx="4">
                  <c:v>50.591715976331358</c:v>
                </c:pt>
                <c:pt idx="5">
                  <c:v>75.609756097560137</c:v>
                </c:pt>
                <c:pt idx="6">
                  <c:v>48.675496688741717</c:v>
                </c:pt>
                <c:pt idx="7">
                  <c:v>54.658385093167702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564-1740-AFBA-E734ED70F553}"/>
            </c:ext>
          </c:extLst>
        </c:ser>
        <c:ser>
          <c:idx val="4"/>
          <c:order val="4"/>
          <c:tx>
            <c:strRef>
              <c:f>'NB FactorsAffectEasytoPayLoan'!$AB$24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'NB FactorsAffectEasytoPayLoan'!$W$25:$W$32</c:f>
              <c:strCache>
                <c:ptCount val="8"/>
                <c:pt idx="0">
                  <c:v>NB-Low interest rate</c:v>
                </c:pt>
                <c:pt idx="1">
                  <c:v>B-Low interest rate</c:v>
                </c:pt>
                <c:pt idx="2">
                  <c:v>NB-Amortization well spread over time</c:v>
                </c:pt>
                <c:pt idx="3">
                  <c:v>B-Amortization well spread over time</c:v>
                </c:pt>
                <c:pt idx="4">
                  <c:v>NB-Long repayment period</c:v>
                </c:pt>
                <c:pt idx="5">
                  <c:v>B-Long repayment period</c:v>
                </c:pt>
                <c:pt idx="6">
                  <c:v>NB-Physically accessible payment/collection center</c:v>
                </c:pt>
                <c:pt idx="7">
                  <c:v>B-Physically accessible payment/collection center</c:v>
                </c:pt>
              </c:strCache>
            </c:strRef>
          </c:cat>
          <c:val>
            <c:numRef>
              <c:f>'NB FactorsAffectEasytoPayLoan'!$AB$25:$AB$32</c:f>
              <c:numCache>
                <c:formatCode>0.00</c:formatCode>
                <c:ptCount val="8"/>
                <c:pt idx="0">
                  <c:v>21.794871794871799</c:v>
                </c:pt>
                <c:pt idx="1">
                  <c:v>39.743589743589752</c:v>
                </c:pt>
                <c:pt idx="2">
                  <c:v>13.36206896551724</c:v>
                </c:pt>
                <c:pt idx="3">
                  <c:v>20.3448275862069</c:v>
                </c:pt>
                <c:pt idx="4">
                  <c:v>17.159763313609471</c:v>
                </c:pt>
                <c:pt idx="5">
                  <c:v>35.77235772357723</c:v>
                </c:pt>
                <c:pt idx="6">
                  <c:v>24.172185430463578</c:v>
                </c:pt>
                <c:pt idx="7">
                  <c:v>27.63975155279503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564-1740-AFBA-E734ED70F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1446416"/>
        <c:axId val="1241446808"/>
      </c:barChart>
      <c:catAx>
        <c:axId val="1241446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41446808"/>
        <c:crosses val="autoZero"/>
        <c:auto val="1"/>
        <c:lblAlgn val="ctr"/>
        <c:lblOffset val="100"/>
        <c:noMultiLvlLbl val="0"/>
      </c:catAx>
      <c:valAx>
        <c:axId val="1241446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4144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491826411075612"/>
          <c:y val="0.95203199718706044"/>
          <c:w val="0.55299272275470357"/>
          <c:h val="4.79680028129395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</c:rich>
      </c:tx>
      <c:layout>
        <c:manualLayout>
          <c:xMode val="edge"/>
          <c:yMode val="edge"/>
          <c:x val="0.59908960027100266"/>
          <c:y val="2.14734299516908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NewFigs!$G$5</c:f>
              <c:strCache>
                <c:ptCount val="1"/>
                <c:pt idx="0">
                  <c:v>NIA effectively assist farmers in loan application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NewFigs!$H$4:$L$4</c:f>
              <c:strCache>
                <c:ptCount val="5"/>
                <c:pt idx="0">
                  <c:v>Strongly Disagree</c:v>
                </c:pt>
                <c:pt idx="1">
                  <c:v>Disagree 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NewFigs!$H$5:$L$5</c:f>
              <c:numCache>
                <c:formatCode>General</c:formatCode>
                <c:ptCount val="5"/>
                <c:pt idx="0">
                  <c:v>3.0303030303030299E-3</c:v>
                </c:pt>
                <c:pt idx="1">
                  <c:v>1.21212121212121E-2</c:v>
                </c:pt>
                <c:pt idx="2">
                  <c:v>9.0909090909090905E-3</c:v>
                </c:pt>
                <c:pt idx="3">
                  <c:v>0.50606060606060599</c:v>
                </c:pt>
                <c:pt idx="4">
                  <c:v>0.46969696969697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19-7848-A62C-E3793C4A885E}"/>
            </c:ext>
          </c:extLst>
        </c:ser>
        <c:ser>
          <c:idx val="1"/>
          <c:order val="1"/>
          <c:tx>
            <c:strRef>
              <c:f>NewFigs!$G$6</c:f>
              <c:strCache>
                <c:ptCount val="1"/>
                <c:pt idx="0">
                  <c:v>NIA provided water for the whole cropping season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NewFigs!$H$4:$L$4</c:f>
              <c:strCache>
                <c:ptCount val="5"/>
                <c:pt idx="0">
                  <c:v>Strongly Disagree</c:v>
                </c:pt>
                <c:pt idx="1">
                  <c:v>Disagree 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NewFigs!$H$6:$L$6</c:f>
              <c:numCache>
                <c:formatCode>General</c:formatCode>
                <c:ptCount val="5"/>
                <c:pt idx="0">
                  <c:v>6.0606060606060597E-3</c:v>
                </c:pt>
                <c:pt idx="1">
                  <c:v>2.12121212121212E-2</c:v>
                </c:pt>
                <c:pt idx="2">
                  <c:v>6.0606060606060601E-2</c:v>
                </c:pt>
                <c:pt idx="3">
                  <c:v>0.41818181818181799</c:v>
                </c:pt>
                <c:pt idx="4">
                  <c:v>0.49393939393939401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D19-7848-A62C-E3793C4A885E}"/>
            </c:ext>
          </c:extLst>
        </c:ser>
        <c:ser>
          <c:idx val="2"/>
          <c:order val="2"/>
          <c:tx>
            <c:strRef>
              <c:f>NewFigs!$G$7</c:f>
              <c:strCache>
                <c:ptCount val="1"/>
                <c:pt idx="0">
                  <c:v>It is easy to get certification of water availability from 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NewFigs!$H$4:$L$4</c:f>
              <c:strCache>
                <c:ptCount val="5"/>
                <c:pt idx="0">
                  <c:v>Strongly Disagree</c:v>
                </c:pt>
                <c:pt idx="1">
                  <c:v>Disagree 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NewFigs!$H$7:$L$7</c:f>
              <c:numCache>
                <c:formatCode>General</c:formatCode>
                <c:ptCount val="5"/>
                <c:pt idx="0">
                  <c:v>6.0606060606060597E-3</c:v>
                </c:pt>
                <c:pt idx="1">
                  <c:v>3.0303030303030299E-3</c:v>
                </c:pt>
                <c:pt idx="2">
                  <c:v>3.03030303030303E-2</c:v>
                </c:pt>
                <c:pt idx="3">
                  <c:v>0.49090909090909102</c:v>
                </c:pt>
                <c:pt idx="4">
                  <c:v>0.46969696969697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19-7848-A62C-E3793C4A8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1447592"/>
        <c:axId val="1241447984"/>
      </c:barChart>
      <c:catAx>
        <c:axId val="1241447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41447984"/>
        <c:crosses val="autoZero"/>
        <c:auto val="1"/>
        <c:lblAlgn val="ctr"/>
        <c:lblOffset val="100"/>
        <c:noMultiLvlLbl val="0"/>
      </c:catAx>
      <c:valAx>
        <c:axId val="12414479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1447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NewFigs!$G$12</c:f>
              <c:strCache>
                <c:ptCount val="1"/>
                <c:pt idx="0">
                  <c:v>NIA effectively assist farmers in loan application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NewFigs!$H$11:$L$11</c:f>
              <c:strCache>
                <c:ptCount val="5"/>
                <c:pt idx="0">
                  <c:v>Strongly Disagree</c:v>
                </c:pt>
                <c:pt idx="1">
                  <c:v>Disagree 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NewFigs!$H$12:$L$12</c:f>
              <c:numCache>
                <c:formatCode>0.00%</c:formatCode>
                <c:ptCount val="5"/>
                <c:pt idx="0">
                  <c:v>5.1020408163265302E-3</c:v>
                </c:pt>
                <c:pt idx="1">
                  <c:v>5.1020408163265302E-3</c:v>
                </c:pt>
                <c:pt idx="2">
                  <c:v>2.5510204081632602E-2</c:v>
                </c:pt>
                <c:pt idx="3">
                  <c:v>0.44387755102040799</c:v>
                </c:pt>
                <c:pt idx="4">
                  <c:v>0.52040816326530603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D4-FE48-AD97-EC6E905E7EF4}"/>
            </c:ext>
          </c:extLst>
        </c:ser>
        <c:ser>
          <c:idx val="1"/>
          <c:order val="1"/>
          <c:tx>
            <c:strRef>
              <c:f>NewFigs!$G$13</c:f>
              <c:strCache>
                <c:ptCount val="1"/>
                <c:pt idx="0">
                  <c:v>NIA provided water for the whole cropping season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NewFigs!$H$11:$L$11</c:f>
              <c:strCache>
                <c:ptCount val="5"/>
                <c:pt idx="0">
                  <c:v>Strongly Disagree</c:v>
                </c:pt>
                <c:pt idx="1">
                  <c:v>Disagree 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NewFigs!$H$13:$L$13</c:f>
              <c:numCache>
                <c:formatCode>0.00%</c:formatCode>
                <c:ptCount val="5"/>
                <c:pt idx="0">
                  <c:v>5.0761421319796898E-3</c:v>
                </c:pt>
                <c:pt idx="1">
                  <c:v>2.0304568527918801E-2</c:v>
                </c:pt>
                <c:pt idx="2">
                  <c:v>8.1218274111675107E-2</c:v>
                </c:pt>
                <c:pt idx="3">
                  <c:v>0.44162436548223299</c:v>
                </c:pt>
                <c:pt idx="4">
                  <c:v>0.45177664974619303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D4-FE48-AD97-EC6E905E7EF4}"/>
            </c:ext>
          </c:extLst>
        </c:ser>
        <c:ser>
          <c:idx val="2"/>
          <c:order val="2"/>
          <c:tx>
            <c:strRef>
              <c:f>NewFigs!$G$14</c:f>
              <c:strCache>
                <c:ptCount val="1"/>
                <c:pt idx="0">
                  <c:v>It is easy to get certification of water availability from 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NewFigs!$H$11:$L$11</c:f>
              <c:strCache>
                <c:ptCount val="5"/>
                <c:pt idx="0">
                  <c:v>Strongly Disagree</c:v>
                </c:pt>
                <c:pt idx="1">
                  <c:v>Disagree 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NewFigs!$H$14:$L$14</c:f>
              <c:numCache>
                <c:formatCode>0.00%</c:formatCode>
                <c:ptCount val="5"/>
                <c:pt idx="0">
                  <c:v>1.01522842639594E-2</c:v>
                </c:pt>
                <c:pt idx="1">
                  <c:v>5.0761421319796898E-3</c:v>
                </c:pt>
                <c:pt idx="2">
                  <c:v>3.0456852791878201E-2</c:v>
                </c:pt>
                <c:pt idx="3">
                  <c:v>0.49238578680202999</c:v>
                </c:pt>
                <c:pt idx="4">
                  <c:v>0.461928934010152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D4-FE48-AD97-EC6E905E7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1448768"/>
        <c:axId val="1241449160"/>
      </c:barChart>
      <c:catAx>
        <c:axId val="1241448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41449160"/>
        <c:crosses val="autoZero"/>
        <c:auto val="1"/>
        <c:lblAlgn val="ctr"/>
        <c:lblOffset val="100"/>
        <c:noMultiLvlLbl val="0"/>
      </c:catAx>
      <c:valAx>
        <c:axId val="1241449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1448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NewFigs!$G$36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NewFigs!$H$35:$L$35</c:f>
              <c:strCache>
                <c:ptCount val="5"/>
                <c:pt idx="0">
                  <c:v>Strongly Disagree</c:v>
                </c:pt>
                <c:pt idx="1">
                  <c:v>Disagree 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NewFigs!$H$36:$L$36</c:f>
              <c:numCache>
                <c:formatCode>General</c:formatCode>
                <c:ptCount val="5"/>
                <c:pt idx="0" formatCode="0%">
                  <c:v>5.5865921787709499E-3</c:v>
                </c:pt>
                <c:pt idx="2" formatCode="0%">
                  <c:v>1.9498607242339799E-2</c:v>
                </c:pt>
                <c:pt idx="3" formatCode="0%">
                  <c:v>0.495821727019499</c:v>
                </c:pt>
                <c:pt idx="4" formatCode="0%">
                  <c:v>0.46796657381615597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A4-944C-BC0B-3EA4C2BD7B4D}"/>
            </c:ext>
          </c:extLst>
        </c:ser>
        <c:ser>
          <c:idx val="1"/>
          <c:order val="1"/>
          <c:tx>
            <c:strRef>
              <c:f>NewFigs!$G$37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NewFigs!$H$35:$L$35</c:f>
              <c:strCache>
                <c:ptCount val="5"/>
                <c:pt idx="0">
                  <c:v>Strongly Disagree</c:v>
                </c:pt>
                <c:pt idx="1">
                  <c:v>Disagree 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NewFigs!$H$37:$L$37</c:f>
              <c:numCache>
                <c:formatCode>0%</c:formatCode>
                <c:ptCount val="5"/>
                <c:pt idx="1">
                  <c:v>1.1904761904761901E-2</c:v>
                </c:pt>
                <c:pt idx="2">
                  <c:v>3.5714285714285698E-2</c:v>
                </c:pt>
                <c:pt idx="3">
                  <c:v>0.41071428571428598</c:v>
                </c:pt>
                <c:pt idx="4">
                  <c:v>0.53571428571428603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1A4-944C-BC0B-3EA4C2BD7B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1449944"/>
        <c:axId val="1241450336"/>
      </c:barChart>
      <c:catAx>
        <c:axId val="1241449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41450336"/>
        <c:crosses val="autoZero"/>
        <c:auto val="1"/>
        <c:lblAlgn val="ctr"/>
        <c:lblOffset val="100"/>
        <c:noMultiLvlLbl val="0"/>
      </c:catAx>
      <c:valAx>
        <c:axId val="1241450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4144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5565099437959361"/>
          <c:y val="0.93280075187969924"/>
          <c:w val="0.19027604842196283"/>
          <c:h val="6.71992481203007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NewFigs!$G$43</c:f>
              <c:strCache>
                <c:ptCount val="1"/>
                <c:pt idx="0">
                  <c:v>PO is regularly used for loan repayment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NewFigs!$H$42:$L$42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NewFigs!$H$43:$L$43</c:f>
              <c:numCache>
                <c:formatCode>0.00%</c:formatCode>
                <c:ptCount val="5"/>
                <c:pt idx="0">
                  <c:v>1.67130919220056E-2</c:v>
                </c:pt>
                <c:pt idx="1">
                  <c:v>4.4568245125348203E-2</c:v>
                </c:pt>
                <c:pt idx="2">
                  <c:v>0.34540389972144803</c:v>
                </c:pt>
                <c:pt idx="3">
                  <c:v>0.309192200557103</c:v>
                </c:pt>
                <c:pt idx="4">
                  <c:v>0.28412256267409502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856-1C4D-BCA6-62AA98B75075}"/>
            </c:ext>
          </c:extLst>
        </c:ser>
        <c:ser>
          <c:idx val="1"/>
          <c:order val="1"/>
          <c:tx>
            <c:strRef>
              <c:f>NewFigs!$G$44</c:f>
              <c:strCache>
                <c:ptCount val="1"/>
                <c:pt idx="0">
                  <c:v>PO is easy to avail and released on time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NewFigs!$H$42:$L$42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NewFigs!$H$44:$L$44</c:f>
              <c:numCache>
                <c:formatCode>0.00%</c:formatCode>
                <c:ptCount val="5"/>
                <c:pt idx="0">
                  <c:v>2.78551532033426E-2</c:v>
                </c:pt>
                <c:pt idx="1">
                  <c:v>4.4568245125348203E-2</c:v>
                </c:pt>
                <c:pt idx="2">
                  <c:v>0.35654596100278502</c:v>
                </c:pt>
                <c:pt idx="3">
                  <c:v>0.32033426183843999</c:v>
                </c:pt>
                <c:pt idx="4">
                  <c:v>0.250696378830084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856-1C4D-BCA6-62AA98B75075}"/>
            </c:ext>
          </c:extLst>
        </c:ser>
        <c:ser>
          <c:idx val="2"/>
          <c:order val="2"/>
          <c:tx>
            <c:strRef>
              <c:f>NewFigs!$G$45</c:f>
              <c:strCache>
                <c:ptCount val="1"/>
                <c:pt idx="0">
                  <c:v>NFA buying price is sufficient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NewFigs!$H$42:$L$42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NewFigs!$H$45:$L$45</c:f>
              <c:numCache>
                <c:formatCode>0.00%</c:formatCode>
                <c:ptCount val="5"/>
                <c:pt idx="0">
                  <c:v>6.6852367688022302E-2</c:v>
                </c:pt>
                <c:pt idx="1">
                  <c:v>6.6852367688022302E-2</c:v>
                </c:pt>
                <c:pt idx="2">
                  <c:v>0.36211699164345401</c:v>
                </c:pt>
                <c:pt idx="3">
                  <c:v>0.26740947075208898</c:v>
                </c:pt>
                <c:pt idx="4">
                  <c:v>0.23676880222841201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856-1C4D-BCA6-62AA98B75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1451120"/>
        <c:axId val="1241451512"/>
      </c:barChart>
      <c:catAx>
        <c:axId val="1241451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41451512"/>
        <c:crosses val="autoZero"/>
        <c:auto val="1"/>
        <c:lblAlgn val="ctr"/>
        <c:lblOffset val="100"/>
        <c:noMultiLvlLbl val="0"/>
      </c:catAx>
      <c:valAx>
        <c:axId val="1241451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1451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NewFigs!$G$50</c:f>
              <c:strCache>
                <c:ptCount val="1"/>
                <c:pt idx="0">
                  <c:v>PO is regularly used for loan repayment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NewFigs!$H$49:$L$49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NewFigs!$H$50:$L$50</c:f>
              <c:numCache>
                <c:formatCode>0.00%</c:formatCode>
                <c:ptCount val="5"/>
                <c:pt idx="0">
                  <c:v>6.5476190476190493E-2</c:v>
                </c:pt>
                <c:pt idx="1">
                  <c:v>5.3571428571428603E-2</c:v>
                </c:pt>
                <c:pt idx="2">
                  <c:v>0.31547619047619002</c:v>
                </c:pt>
                <c:pt idx="3">
                  <c:v>0.28571428571428598</c:v>
                </c:pt>
                <c:pt idx="4">
                  <c:v>0.27976190476190499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0C-6C42-89D4-8D7B066A4BCF}"/>
            </c:ext>
          </c:extLst>
        </c:ser>
        <c:ser>
          <c:idx val="1"/>
          <c:order val="1"/>
          <c:tx>
            <c:strRef>
              <c:f>NewFigs!$G$51</c:f>
              <c:strCache>
                <c:ptCount val="1"/>
                <c:pt idx="0">
                  <c:v>PO is easy to avail and released on time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NewFigs!$H$49:$L$49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NewFigs!$H$51:$L$51</c:f>
              <c:numCache>
                <c:formatCode>0.00%</c:formatCode>
                <c:ptCount val="5"/>
                <c:pt idx="0">
                  <c:v>4.1666666666666699E-2</c:v>
                </c:pt>
                <c:pt idx="1">
                  <c:v>7.1428571428571397E-2</c:v>
                </c:pt>
                <c:pt idx="2">
                  <c:v>0.31547619047619002</c:v>
                </c:pt>
                <c:pt idx="3">
                  <c:v>0.27976190476190499</c:v>
                </c:pt>
                <c:pt idx="4">
                  <c:v>0.29166666666666702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0C-6C42-89D4-8D7B066A4BCF}"/>
            </c:ext>
          </c:extLst>
        </c:ser>
        <c:ser>
          <c:idx val="2"/>
          <c:order val="2"/>
          <c:tx>
            <c:strRef>
              <c:f>NewFigs!$G$52</c:f>
              <c:strCache>
                <c:ptCount val="1"/>
                <c:pt idx="0">
                  <c:v>NFA buying price is sufficient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NewFigs!$H$49:$L$49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NewFigs!$H$52:$L$52</c:f>
              <c:numCache>
                <c:formatCode>0.00%</c:formatCode>
                <c:ptCount val="5"/>
                <c:pt idx="0">
                  <c:v>8.3333333333333301E-2</c:v>
                </c:pt>
                <c:pt idx="1">
                  <c:v>7.7380952380952397E-2</c:v>
                </c:pt>
                <c:pt idx="2">
                  <c:v>0.30952380952380898</c:v>
                </c:pt>
                <c:pt idx="3">
                  <c:v>0.297619047619048</c:v>
                </c:pt>
                <c:pt idx="4">
                  <c:v>0.23214285714285701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20C-6C42-89D4-8D7B066A4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1452296"/>
        <c:axId val="1241452688"/>
      </c:barChart>
      <c:catAx>
        <c:axId val="1241452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41452688"/>
        <c:crosses val="autoZero"/>
        <c:auto val="1"/>
        <c:lblAlgn val="ctr"/>
        <c:lblOffset val="100"/>
        <c:noMultiLvlLbl val="0"/>
      </c:catAx>
      <c:valAx>
        <c:axId val="1241452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41452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Perception on the Role of NFA</a:t>
            </a:r>
          </a:p>
        </c:rich>
      </c:tx>
      <c:layout>
        <c:manualLayout>
          <c:xMode val="edge"/>
          <c:yMode val="edge"/>
          <c:x val="0.3165385683760683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Sheet3!$A$183</c:f>
              <c:strCache>
                <c:ptCount val="1"/>
                <c:pt idx="0">
                  <c:v>PO is regularly used for loan repayment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Sheet3!$B$182:$F$182</c:f>
              <c:strCache>
                <c:ptCount val="5"/>
                <c:pt idx="0">
                  <c:v>Strongly Disagree </c:v>
                </c:pt>
                <c:pt idx="1">
                  <c:v>Disagree </c:v>
                </c:pt>
                <c:pt idx="2">
                  <c:v>Neither Agree nor Disagree </c:v>
                </c:pt>
                <c:pt idx="3">
                  <c:v>Agree </c:v>
                </c:pt>
                <c:pt idx="4">
                  <c:v>Strongly Agree </c:v>
                </c:pt>
              </c:strCache>
            </c:strRef>
          </c:cat>
          <c:val>
            <c:numRef>
              <c:f>Sheet3!$B$183:$F$183</c:f>
              <c:numCache>
                <c:formatCode>General</c:formatCode>
                <c:ptCount val="5"/>
                <c:pt idx="0">
                  <c:v>17</c:v>
                </c:pt>
                <c:pt idx="1">
                  <c:v>25</c:v>
                </c:pt>
                <c:pt idx="2">
                  <c:v>177</c:v>
                </c:pt>
                <c:pt idx="3">
                  <c:v>159</c:v>
                </c:pt>
                <c:pt idx="4">
                  <c:v>149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4B-084F-B27B-904589A43785}"/>
            </c:ext>
          </c:extLst>
        </c:ser>
        <c:ser>
          <c:idx val="1"/>
          <c:order val="1"/>
          <c:tx>
            <c:strRef>
              <c:f>Sheet3!$A$184</c:f>
              <c:strCache>
                <c:ptCount val="1"/>
                <c:pt idx="0">
                  <c:v>PO is easy to avail and released on time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Sheet3!$B$182:$F$182</c:f>
              <c:strCache>
                <c:ptCount val="5"/>
                <c:pt idx="0">
                  <c:v>Strongly Disagree </c:v>
                </c:pt>
                <c:pt idx="1">
                  <c:v>Disagree </c:v>
                </c:pt>
                <c:pt idx="2">
                  <c:v>Neither Agree nor Disagree </c:v>
                </c:pt>
                <c:pt idx="3">
                  <c:v>Agree </c:v>
                </c:pt>
                <c:pt idx="4">
                  <c:v>Strongly Agree </c:v>
                </c:pt>
              </c:strCache>
            </c:strRef>
          </c:cat>
          <c:val>
            <c:numRef>
              <c:f>Sheet3!$B$184:$F$184</c:f>
              <c:numCache>
                <c:formatCode>General</c:formatCode>
                <c:ptCount val="5"/>
                <c:pt idx="0">
                  <c:v>17</c:v>
                </c:pt>
                <c:pt idx="1">
                  <c:v>27</c:v>
                </c:pt>
                <c:pt idx="2">
                  <c:v>181</c:v>
                </c:pt>
                <c:pt idx="3">
                  <c:v>162</c:v>
                </c:pt>
                <c:pt idx="4">
                  <c:v>139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44B-084F-B27B-904589A43785}"/>
            </c:ext>
          </c:extLst>
        </c:ser>
        <c:ser>
          <c:idx val="2"/>
          <c:order val="2"/>
          <c:tx>
            <c:strRef>
              <c:f>Sheet3!$A$185</c:f>
              <c:strCache>
                <c:ptCount val="1"/>
                <c:pt idx="0">
                  <c:v>NFA buying price is sufficient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Sheet3!$B$182:$F$182</c:f>
              <c:strCache>
                <c:ptCount val="5"/>
                <c:pt idx="0">
                  <c:v>Strongly Disagree </c:v>
                </c:pt>
                <c:pt idx="1">
                  <c:v>Disagree </c:v>
                </c:pt>
                <c:pt idx="2">
                  <c:v>Neither Agree nor Disagree </c:v>
                </c:pt>
                <c:pt idx="3">
                  <c:v>Agree </c:v>
                </c:pt>
                <c:pt idx="4">
                  <c:v>Strongly Agree </c:v>
                </c:pt>
              </c:strCache>
            </c:strRef>
          </c:cat>
          <c:val>
            <c:numRef>
              <c:f>Sheet3!$B$185:$F$185</c:f>
              <c:numCache>
                <c:formatCode>General</c:formatCode>
                <c:ptCount val="5"/>
                <c:pt idx="0">
                  <c:v>38</c:v>
                </c:pt>
                <c:pt idx="1">
                  <c:v>37</c:v>
                </c:pt>
                <c:pt idx="2">
                  <c:v>182</c:v>
                </c:pt>
                <c:pt idx="3">
                  <c:v>146</c:v>
                </c:pt>
                <c:pt idx="4">
                  <c:v>124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44B-084F-B27B-904589A43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241453472"/>
        <c:axId val="359439880"/>
      </c:barChart>
      <c:catAx>
        <c:axId val="1241453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39880"/>
        <c:crosses val="autoZero"/>
        <c:auto val="1"/>
        <c:lblAlgn val="ctr"/>
        <c:lblOffset val="100"/>
        <c:noMultiLvlLbl val="0"/>
      </c:catAx>
      <c:valAx>
        <c:axId val="359439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4145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PH">
                <a:latin typeface="Arial" panose="020B0604020202020204" pitchFamily="34" charset="0"/>
                <a:cs typeface="Arial" panose="020B0604020202020204" pitchFamily="34" charset="0"/>
              </a:rPr>
              <a:t>SSP Borrowers' Perception on Loan Features</a:t>
            </a:r>
          </a:p>
        </c:rich>
      </c:tx>
      <c:layout>
        <c:manualLayout>
          <c:xMode val="edge"/>
          <c:yMode val="edge"/>
          <c:x val="0.22269294871794873"/>
          <c:y val="2.01587301587301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'Perception-B'!$Y$12</c:f>
              <c:strCache>
                <c:ptCount val="1"/>
                <c:pt idx="0">
                  <c:v>Sufficiency of loan amount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'Perception-B'!$Z$11:$AD$11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'Perception-B'!$Z$12:$AD$12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6</c:v>
                </c:pt>
                <c:pt idx="3">
                  <c:v>217</c:v>
                </c:pt>
                <c:pt idx="4">
                  <c:v>301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B5-904F-84CB-6127912B868F}"/>
            </c:ext>
          </c:extLst>
        </c:ser>
        <c:ser>
          <c:idx val="1"/>
          <c:order val="1"/>
          <c:tx>
            <c:strRef>
              <c:f>'Perception-B'!$Y$13</c:f>
              <c:strCache>
                <c:ptCount val="1"/>
                <c:pt idx="0">
                  <c:v>Interest rates are not high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'Perception-B'!$Z$11:$AD$11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'Perception-B'!$Z$13:$AD$13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196</c:v>
                </c:pt>
                <c:pt idx="4">
                  <c:v>322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BB5-904F-84CB-6127912B868F}"/>
            </c:ext>
          </c:extLst>
        </c:ser>
        <c:ser>
          <c:idx val="2"/>
          <c:order val="2"/>
          <c:tx>
            <c:strRef>
              <c:f>'Perception-B'!$Y$14</c:f>
              <c:strCache>
                <c:ptCount val="1"/>
                <c:pt idx="0">
                  <c:v>Clear and concise terms, conditions, policies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'Perception-B'!$Z$11:$AD$11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'Perception-B'!$Z$14:$AD$14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243</c:v>
                </c:pt>
                <c:pt idx="4">
                  <c:v>274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BB5-904F-84CB-6127912B868F}"/>
            </c:ext>
          </c:extLst>
        </c:ser>
        <c:ser>
          <c:idx val="3"/>
          <c:order val="3"/>
          <c:tx>
            <c:strRef>
              <c:f>'Perception-B'!$Y$15</c:f>
              <c:strCache>
                <c:ptCount val="1"/>
                <c:pt idx="0">
                  <c:v>Fair collateral relative to loan amount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'Perception-B'!$Z$11:$AD$11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'Perception-B'!$Z$15:$AD$15</c:f>
              <c:numCache>
                <c:formatCode>General</c:formatCode>
                <c:ptCount val="5"/>
                <c:pt idx="0">
                  <c:v>3</c:v>
                </c:pt>
                <c:pt idx="1">
                  <c:v>8</c:v>
                </c:pt>
                <c:pt idx="2">
                  <c:v>14</c:v>
                </c:pt>
                <c:pt idx="3">
                  <c:v>249</c:v>
                </c:pt>
                <c:pt idx="4">
                  <c:v>253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BB5-904F-84CB-6127912B8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359440664"/>
        <c:axId val="359441056"/>
      </c:barChart>
      <c:catAx>
        <c:axId val="359440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41056"/>
        <c:crosses val="autoZero"/>
        <c:auto val="1"/>
        <c:lblAlgn val="ctr"/>
        <c:lblOffset val="100"/>
        <c:noMultiLvlLbl val="0"/>
      </c:catAx>
      <c:valAx>
        <c:axId val="3594410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4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NewFigs!$G$73</c:f>
              <c:strCache>
                <c:ptCount val="1"/>
                <c:pt idx="0">
                  <c:v>Sufficiency of loan amount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NewFigs!$H$72:$L$72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NewFigs!$H$73:$L$73</c:f>
              <c:numCache>
                <c:formatCode>0.00%</c:formatCode>
                <c:ptCount val="5"/>
                <c:pt idx="0">
                  <c:v>0</c:v>
                </c:pt>
                <c:pt idx="1">
                  <c:v>5.5710306406685201E-2</c:v>
                </c:pt>
                <c:pt idx="2">
                  <c:v>7.2423398328690797E-2</c:v>
                </c:pt>
                <c:pt idx="3">
                  <c:v>0.56545961002785505</c:v>
                </c:pt>
                <c:pt idx="4">
                  <c:v>0.29805013927576601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AA-D745-AE05-3E56C79F701D}"/>
            </c:ext>
          </c:extLst>
        </c:ser>
        <c:ser>
          <c:idx val="1"/>
          <c:order val="1"/>
          <c:tx>
            <c:strRef>
              <c:f>NewFigs!$G$74</c:f>
              <c:strCache>
                <c:ptCount val="1"/>
                <c:pt idx="0">
                  <c:v>Interest rates are not high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NewFigs!$H$72:$L$72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NewFigs!$H$74:$L$74</c:f>
              <c:numCache>
                <c:formatCode>0.00%</c:formatCode>
                <c:ptCount val="5"/>
                <c:pt idx="0">
                  <c:v>2.7855153203342601E-3</c:v>
                </c:pt>
                <c:pt idx="1">
                  <c:v>8.3565459610027808E-3</c:v>
                </c:pt>
                <c:pt idx="2">
                  <c:v>5.5710306406685202E-3</c:v>
                </c:pt>
                <c:pt idx="3">
                  <c:v>0.38440111420612799</c:v>
                </c:pt>
                <c:pt idx="4">
                  <c:v>0.59610027855153203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AA-D745-AE05-3E56C79F701D}"/>
            </c:ext>
          </c:extLst>
        </c:ser>
        <c:ser>
          <c:idx val="2"/>
          <c:order val="2"/>
          <c:tx>
            <c:strRef>
              <c:f>NewFigs!$G$75</c:f>
              <c:strCache>
                <c:ptCount val="1"/>
                <c:pt idx="0">
                  <c:v>Clear and concise terms, conditions and policies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NewFigs!$H$72:$L$72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NewFigs!$H$75:$L$75</c:f>
              <c:numCache>
                <c:formatCode>0.00%</c:formatCode>
                <c:ptCount val="5"/>
                <c:pt idx="0">
                  <c:v>5.5710306406685202E-3</c:v>
                </c:pt>
                <c:pt idx="1">
                  <c:v>5.5710306406685202E-3</c:v>
                </c:pt>
                <c:pt idx="2">
                  <c:v>1.39275766016713E-2</c:v>
                </c:pt>
                <c:pt idx="3">
                  <c:v>0.47632311977715902</c:v>
                </c:pt>
                <c:pt idx="4">
                  <c:v>0.498607242339833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AA-D745-AE05-3E56C79F701D}"/>
            </c:ext>
          </c:extLst>
        </c:ser>
        <c:ser>
          <c:idx val="3"/>
          <c:order val="3"/>
          <c:tx>
            <c:strRef>
              <c:f>NewFigs!$G$76</c:f>
              <c:strCache>
                <c:ptCount val="1"/>
                <c:pt idx="0">
                  <c:v>Fair Collateral relative to loan amount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NewFigs!$H$72:$L$72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NewFigs!$H$76:$L$76</c:f>
              <c:numCache>
                <c:formatCode>0.00%</c:formatCode>
                <c:ptCount val="5"/>
                <c:pt idx="0">
                  <c:v>5.5710306406685202E-3</c:v>
                </c:pt>
                <c:pt idx="1">
                  <c:v>5.5710306406685202E-3</c:v>
                </c:pt>
                <c:pt idx="2">
                  <c:v>2.2284122562674102E-2</c:v>
                </c:pt>
                <c:pt idx="3">
                  <c:v>0.495821727019499</c:v>
                </c:pt>
                <c:pt idx="4">
                  <c:v>0.45682451253481898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AAA-D745-AE05-3E56C79F7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9441840"/>
        <c:axId val="359442232"/>
      </c:barChart>
      <c:catAx>
        <c:axId val="359441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42232"/>
        <c:crosses val="autoZero"/>
        <c:auto val="1"/>
        <c:lblAlgn val="ctr"/>
        <c:lblOffset val="100"/>
        <c:noMultiLvlLbl val="0"/>
      </c:catAx>
      <c:valAx>
        <c:axId val="359442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41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NewFigs!$G$80</c:f>
              <c:strCache>
                <c:ptCount val="1"/>
                <c:pt idx="0">
                  <c:v>Sufficiency of loan amount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NewFigs!$H$79:$L$79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NewFigs!$H$80:$L$80</c:f>
              <c:numCache>
                <c:formatCode>0.00%</c:formatCode>
                <c:ptCount val="5"/>
                <c:pt idx="0">
                  <c:v>5.9523809523809503E-3</c:v>
                </c:pt>
                <c:pt idx="1">
                  <c:v>4.7619047619047603E-2</c:v>
                </c:pt>
                <c:pt idx="2">
                  <c:v>9.5238095238095205E-2</c:v>
                </c:pt>
                <c:pt idx="3">
                  <c:v>0.54166666666666696</c:v>
                </c:pt>
                <c:pt idx="4">
                  <c:v>0.27976190476190499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A5-E945-B4C8-1AF5BCEEDAF7}"/>
            </c:ext>
          </c:extLst>
        </c:ser>
        <c:ser>
          <c:idx val="1"/>
          <c:order val="1"/>
          <c:tx>
            <c:strRef>
              <c:f>NewFigs!$G$81</c:f>
              <c:strCache>
                <c:ptCount val="1"/>
                <c:pt idx="0">
                  <c:v>Interest rates are not high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NewFigs!$H$79:$L$79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NewFigs!$H$81:$L$81</c:f>
              <c:numCache>
                <c:formatCode>0.00%</c:formatCode>
                <c:ptCount val="5"/>
                <c:pt idx="0">
                  <c:v>5.9523809523809503E-3</c:v>
                </c:pt>
                <c:pt idx="1">
                  <c:v>5.9523809523809503E-3</c:v>
                </c:pt>
                <c:pt idx="2">
                  <c:v>0</c:v>
                </c:pt>
                <c:pt idx="3">
                  <c:v>0.34523809523809501</c:v>
                </c:pt>
                <c:pt idx="4">
                  <c:v>0.64285714285714302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AA5-E945-B4C8-1AF5BCEEDAF7}"/>
            </c:ext>
          </c:extLst>
        </c:ser>
        <c:ser>
          <c:idx val="2"/>
          <c:order val="2"/>
          <c:tx>
            <c:strRef>
              <c:f>NewFigs!$G$82</c:f>
              <c:strCache>
                <c:ptCount val="1"/>
                <c:pt idx="0">
                  <c:v>Clear and concise terms, conditions and policies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NewFigs!$H$79:$L$79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NewFigs!$H$82:$L$82</c:f>
              <c:numCache>
                <c:formatCode>0.00%</c:formatCode>
                <c:ptCount val="5"/>
                <c:pt idx="0">
                  <c:v>1.1904761904761901E-2</c:v>
                </c:pt>
                <c:pt idx="1">
                  <c:v>0</c:v>
                </c:pt>
                <c:pt idx="2">
                  <c:v>0</c:v>
                </c:pt>
                <c:pt idx="3">
                  <c:v>0.42857142857142899</c:v>
                </c:pt>
                <c:pt idx="4">
                  <c:v>0.56547619047619002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AA5-E945-B4C8-1AF5BCEEDAF7}"/>
            </c:ext>
          </c:extLst>
        </c:ser>
        <c:ser>
          <c:idx val="3"/>
          <c:order val="3"/>
          <c:tx>
            <c:strRef>
              <c:f>NewFigs!$G$83</c:f>
              <c:strCache>
                <c:ptCount val="1"/>
                <c:pt idx="0">
                  <c:v>Fair Collateral relative to loan amount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NewFigs!$H$79:$L$79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NewFigs!$H$83:$L$83</c:f>
              <c:numCache>
                <c:formatCode>0.00%</c:formatCode>
                <c:ptCount val="5"/>
                <c:pt idx="0">
                  <c:v>5.9523809523809503E-3</c:v>
                </c:pt>
                <c:pt idx="1">
                  <c:v>0</c:v>
                </c:pt>
                <c:pt idx="2">
                  <c:v>3.5714285714285698E-2</c:v>
                </c:pt>
                <c:pt idx="3">
                  <c:v>0.422619047619048</c:v>
                </c:pt>
                <c:pt idx="4">
                  <c:v>0.52976190476190499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AA5-E945-B4C8-1AF5BCEED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9443016"/>
        <c:axId val="359443408"/>
      </c:barChart>
      <c:catAx>
        <c:axId val="3594430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9443408"/>
        <c:crosses val="autoZero"/>
        <c:auto val="1"/>
        <c:lblAlgn val="ctr"/>
        <c:lblOffset val="100"/>
        <c:noMultiLvlLbl val="0"/>
      </c:catAx>
      <c:valAx>
        <c:axId val="359443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43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PH" sz="2130" b="1" dirty="0">
                <a:latin typeface="Arial" panose="020B0604020202020204" pitchFamily="34" charset="0"/>
                <a:cs typeface="Arial" panose="020B0604020202020204" pitchFamily="34" charset="0"/>
              </a:rPr>
              <a:t>SSP Borrower Perception of Loan Implementation by LBP </a:t>
            </a:r>
          </a:p>
        </c:rich>
      </c:tx>
      <c:layout>
        <c:manualLayout>
          <c:xMode val="edge"/>
          <c:yMode val="edge"/>
          <c:x val="0.13590768277571255"/>
          <c:y val="1.25782657657657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'Perception-B'!$Y$3</c:f>
              <c:strCache>
                <c:ptCount val="1"/>
                <c:pt idx="0">
                  <c:v>Loan are released on time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'Perception-B'!$Z$2:$AD$2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'Perception-B'!$Z$3:$AD$3</c:f>
              <c:numCache>
                <c:formatCode>General</c:formatCode>
                <c:ptCount val="5"/>
                <c:pt idx="0">
                  <c:v>8</c:v>
                </c:pt>
                <c:pt idx="1">
                  <c:v>3</c:v>
                </c:pt>
                <c:pt idx="2">
                  <c:v>9</c:v>
                </c:pt>
                <c:pt idx="3">
                  <c:v>219</c:v>
                </c:pt>
                <c:pt idx="4">
                  <c:v>254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BC-CC43-A721-5DC9FE2BD12E}"/>
            </c:ext>
          </c:extLst>
        </c:ser>
        <c:ser>
          <c:idx val="1"/>
          <c:order val="1"/>
          <c:tx>
            <c:strRef>
              <c:f>'Perception-B'!$Y$4</c:f>
              <c:strCache>
                <c:ptCount val="1"/>
                <c:pt idx="0">
                  <c:v>Requirements can be easily complied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'Perception-B'!$Z$2:$AD$2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'Perception-B'!$Z$4:$AD$4</c:f>
              <c:numCache>
                <c:formatCode>General</c:formatCode>
                <c:ptCount val="5"/>
                <c:pt idx="0">
                  <c:v>8</c:v>
                </c:pt>
                <c:pt idx="1">
                  <c:v>12</c:v>
                </c:pt>
                <c:pt idx="2">
                  <c:v>23</c:v>
                </c:pt>
                <c:pt idx="3">
                  <c:v>252</c:v>
                </c:pt>
                <c:pt idx="4">
                  <c:v>232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3BC-CC43-A721-5DC9FE2BD12E}"/>
            </c:ext>
          </c:extLst>
        </c:ser>
        <c:ser>
          <c:idx val="2"/>
          <c:order val="2"/>
          <c:tx>
            <c:strRef>
              <c:f>'Perception-B'!$Y$5</c:f>
              <c:strCache>
                <c:ptCount val="1"/>
                <c:pt idx="0">
                  <c:v>LBP provides satisfactory assistance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'Perception-B'!$Z$2:$AD$2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'Perception-B'!$Z$5:$AD$5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12</c:v>
                </c:pt>
                <c:pt idx="3">
                  <c:v>224</c:v>
                </c:pt>
                <c:pt idx="4">
                  <c:v>286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3BC-CC43-A721-5DC9FE2BD12E}"/>
            </c:ext>
          </c:extLst>
        </c:ser>
        <c:ser>
          <c:idx val="3"/>
          <c:order val="3"/>
          <c:tx>
            <c:strRef>
              <c:f>'Perception-B'!$Y$6</c:f>
              <c:strCache>
                <c:ptCount val="1"/>
                <c:pt idx="0">
                  <c:v>Agree to implement Management Agreement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'Perception-B'!$Z$2:$AD$2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'Perception-B'!$Z$6:$AD$6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236</c:v>
                </c:pt>
                <c:pt idx="4">
                  <c:v>276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3BC-CC43-A721-5DC9FE2BD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9444192"/>
        <c:axId val="359444584"/>
      </c:barChart>
      <c:catAx>
        <c:axId val="359444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44584"/>
        <c:crosses val="autoZero"/>
        <c:auto val="1"/>
        <c:lblAlgn val="ctr"/>
        <c:lblOffset val="100"/>
        <c:noMultiLvlLbl val="0"/>
      </c:catAx>
      <c:valAx>
        <c:axId val="359444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4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NewFigs!$G$123</c:f>
              <c:strCache>
                <c:ptCount val="1"/>
                <c:pt idx="0">
                  <c:v>Agree to implement Management Agreement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NewFigs!$H$122:$L$122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NewFigs!$H$123:$L$123</c:f>
              <c:numCache>
                <c:formatCode>0.00%</c:formatCode>
                <c:ptCount val="5"/>
                <c:pt idx="0">
                  <c:v>2.7855153203342601E-3</c:v>
                </c:pt>
                <c:pt idx="1">
                  <c:v>2.7855153203342601E-3</c:v>
                </c:pt>
                <c:pt idx="2">
                  <c:v>1.1142061281337001E-2</c:v>
                </c:pt>
                <c:pt idx="3">
                  <c:v>0.47632311977715902</c:v>
                </c:pt>
                <c:pt idx="4">
                  <c:v>0.50696378830083599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36-4344-819B-643899C48312}"/>
            </c:ext>
          </c:extLst>
        </c:ser>
        <c:ser>
          <c:idx val="1"/>
          <c:order val="1"/>
          <c:tx>
            <c:strRef>
              <c:f>NewFigs!$G$124</c:f>
              <c:strCache>
                <c:ptCount val="1"/>
                <c:pt idx="0">
                  <c:v>LBP provides satisfactory assistance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NewFigs!$H$122:$L$122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NewFigs!$H$124:$L$124</c:f>
              <c:numCache>
                <c:formatCode>0.00%</c:formatCode>
                <c:ptCount val="5"/>
                <c:pt idx="0">
                  <c:v>5.5710306406685202E-3</c:v>
                </c:pt>
                <c:pt idx="1">
                  <c:v>2.7855153203342601E-3</c:v>
                </c:pt>
                <c:pt idx="2">
                  <c:v>2.2284122562674102E-2</c:v>
                </c:pt>
                <c:pt idx="3">
                  <c:v>0.44289693593314799</c:v>
                </c:pt>
                <c:pt idx="4">
                  <c:v>0.52646239554317598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36-4344-819B-643899C48312}"/>
            </c:ext>
          </c:extLst>
        </c:ser>
        <c:ser>
          <c:idx val="2"/>
          <c:order val="2"/>
          <c:tx>
            <c:strRef>
              <c:f>NewFigs!$G$125</c:f>
              <c:strCache>
                <c:ptCount val="1"/>
                <c:pt idx="0">
                  <c:v>Requirements can be easily complied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NewFigs!$H$122:$L$122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NewFigs!$H$125:$L$125</c:f>
              <c:numCache>
                <c:formatCode>0.00%</c:formatCode>
                <c:ptCount val="5"/>
                <c:pt idx="0">
                  <c:v>1.67130919220056E-2</c:v>
                </c:pt>
                <c:pt idx="1">
                  <c:v>2.5069637883008401E-2</c:v>
                </c:pt>
                <c:pt idx="2">
                  <c:v>4.17827298050139E-2</c:v>
                </c:pt>
                <c:pt idx="3">
                  <c:v>0.51532033426183799</c:v>
                </c:pt>
                <c:pt idx="4">
                  <c:v>0.40111420612813398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36-4344-819B-643899C48312}"/>
            </c:ext>
          </c:extLst>
        </c:ser>
        <c:ser>
          <c:idx val="3"/>
          <c:order val="3"/>
          <c:tx>
            <c:strRef>
              <c:f>NewFigs!$G$126</c:f>
              <c:strCache>
                <c:ptCount val="1"/>
                <c:pt idx="0">
                  <c:v>Loans are released on time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NewFigs!$H$122:$L$122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NewFigs!$H$126:$L$126</c:f>
              <c:numCache>
                <c:formatCode>0.00%</c:formatCode>
                <c:ptCount val="5"/>
                <c:pt idx="0">
                  <c:v>1.67130919220056E-2</c:v>
                </c:pt>
                <c:pt idx="1">
                  <c:v>3.8997214484679701E-2</c:v>
                </c:pt>
                <c:pt idx="2">
                  <c:v>3.3426183844011102E-2</c:v>
                </c:pt>
                <c:pt idx="3">
                  <c:v>0.434540389972145</c:v>
                </c:pt>
                <c:pt idx="4">
                  <c:v>0.47632311977715902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F36-4344-819B-643899C48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9445368"/>
        <c:axId val="359445760"/>
      </c:barChart>
      <c:catAx>
        <c:axId val="359445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45760"/>
        <c:crosses val="autoZero"/>
        <c:auto val="1"/>
        <c:lblAlgn val="ctr"/>
        <c:lblOffset val="100"/>
        <c:noMultiLvlLbl val="0"/>
      </c:catAx>
      <c:valAx>
        <c:axId val="359445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45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NewFigs!$G$130</c:f>
              <c:strCache>
                <c:ptCount val="1"/>
                <c:pt idx="0">
                  <c:v>Agree to implement Management Agreement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NewFigs!$H$129:$L$129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NewFigs!$H$130:$L$130</c:f>
              <c:numCache>
                <c:formatCode>0.00%</c:formatCode>
                <c:ptCount val="5"/>
                <c:pt idx="0">
                  <c:v>1.7857142857142901E-2</c:v>
                </c:pt>
                <c:pt idx="1">
                  <c:v>1.7857142857142901E-2</c:v>
                </c:pt>
                <c:pt idx="2">
                  <c:v>1.7857142857142901E-2</c:v>
                </c:pt>
                <c:pt idx="3">
                  <c:v>0.38690476190476197</c:v>
                </c:pt>
                <c:pt idx="4">
                  <c:v>0.55952380952380998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A1-384D-8633-29871B0F5806}"/>
            </c:ext>
          </c:extLst>
        </c:ser>
        <c:ser>
          <c:idx val="1"/>
          <c:order val="1"/>
          <c:tx>
            <c:strRef>
              <c:f>NewFigs!$G$131</c:f>
              <c:strCache>
                <c:ptCount val="1"/>
                <c:pt idx="0">
                  <c:v>LBP provides satisfactory assistance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NewFigs!$H$129:$L$129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NewFigs!$H$131:$L$131</c:f>
              <c:numCache>
                <c:formatCode>0.00%</c:formatCode>
                <c:ptCount val="5"/>
                <c:pt idx="0">
                  <c:v>5.9523809523809503E-3</c:v>
                </c:pt>
                <c:pt idx="1">
                  <c:v>5.9523809523809503E-3</c:v>
                </c:pt>
                <c:pt idx="2">
                  <c:v>2.3809523809523801E-2</c:v>
                </c:pt>
                <c:pt idx="3">
                  <c:v>0.38690476190476197</c:v>
                </c:pt>
                <c:pt idx="4">
                  <c:v>0.577380952380952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A1-384D-8633-29871B0F5806}"/>
            </c:ext>
          </c:extLst>
        </c:ser>
        <c:ser>
          <c:idx val="2"/>
          <c:order val="2"/>
          <c:tx>
            <c:strRef>
              <c:f>NewFigs!$G$132</c:f>
              <c:strCache>
                <c:ptCount val="1"/>
                <c:pt idx="0">
                  <c:v>Requirements can be easily complied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NewFigs!$H$129:$L$129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NewFigs!$H$132:$L$132</c:f>
              <c:numCache>
                <c:formatCode>0.00%</c:formatCode>
                <c:ptCount val="5"/>
                <c:pt idx="0">
                  <c:v>1.1904761904761901E-2</c:v>
                </c:pt>
                <c:pt idx="1">
                  <c:v>1.7857142857142901E-2</c:v>
                </c:pt>
                <c:pt idx="2">
                  <c:v>4.7619047619047603E-2</c:v>
                </c:pt>
                <c:pt idx="3">
                  <c:v>0.398809523809524</c:v>
                </c:pt>
                <c:pt idx="4">
                  <c:v>0.52380952380952395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CA1-384D-8633-29871B0F5806}"/>
            </c:ext>
          </c:extLst>
        </c:ser>
        <c:ser>
          <c:idx val="3"/>
          <c:order val="3"/>
          <c:tx>
            <c:strRef>
              <c:f>NewFigs!$G$133</c:f>
              <c:strCache>
                <c:ptCount val="1"/>
                <c:pt idx="0">
                  <c:v>Loans are released on time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NewFigs!$H$129:$L$129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NewFigs!$H$133:$L$133</c:f>
              <c:numCache>
                <c:formatCode>0.00%</c:formatCode>
                <c:ptCount val="5"/>
                <c:pt idx="0">
                  <c:v>1.1904761904761901E-2</c:v>
                </c:pt>
                <c:pt idx="1">
                  <c:v>3.5714285714285698E-2</c:v>
                </c:pt>
                <c:pt idx="2">
                  <c:v>8.3333333333333301E-2</c:v>
                </c:pt>
                <c:pt idx="3">
                  <c:v>0.375</c:v>
                </c:pt>
                <c:pt idx="4">
                  <c:v>0.49404761904761901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CA1-384D-8633-29871B0F5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9446544"/>
        <c:axId val="359446936"/>
      </c:barChart>
      <c:catAx>
        <c:axId val="3594465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9446936"/>
        <c:crosses val="autoZero"/>
        <c:auto val="1"/>
        <c:lblAlgn val="ctr"/>
        <c:lblOffset val="100"/>
        <c:noMultiLvlLbl val="0"/>
      </c:catAx>
      <c:valAx>
        <c:axId val="359446936"/>
        <c:scaling>
          <c:orientation val="minMax"/>
          <c:max val="0.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944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</c:rich>
      </c:tx>
      <c:layout>
        <c:manualLayout>
          <c:xMode val="edge"/>
          <c:yMode val="edge"/>
          <c:x val="0.38171522309711298"/>
          <c:y val="4.1666666666666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NewFigs!$G$212</c:f>
              <c:strCache>
                <c:ptCount val="1"/>
                <c:pt idx="0">
                  <c:v>Fair collateral relative to loan amount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NewFigs!$H$211:$L$211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NewFigs!$H$212:$L$212</c:f>
              <c:numCache>
                <c:formatCode>0.00%</c:formatCode>
                <c:ptCount val="5"/>
                <c:pt idx="0">
                  <c:v>2.5069637883008401E-2</c:v>
                </c:pt>
                <c:pt idx="1">
                  <c:v>2.5069637883008401E-2</c:v>
                </c:pt>
                <c:pt idx="2">
                  <c:v>0.220055710306407</c:v>
                </c:pt>
                <c:pt idx="3">
                  <c:v>0.49303621169916401</c:v>
                </c:pt>
                <c:pt idx="4">
                  <c:v>0.23676880222841201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D6-A64C-86CB-D42B698A3B0C}"/>
            </c:ext>
          </c:extLst>
        </c:ser>
        <c:ser>
          <c:idx val="1"/>
          <c:order val="1"/>
          <c:tx>
            <c:strRef>
              <c:f>NewFigs!$G$213</c:f>
              <c:strCache>
                <c:ptCount val="1"/>
                <c:pt idx="0">
                  <c:v>Clear and concise terms, conditions, policies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NewFigs!$H$211:$L$211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NewFigs!$H$213:$L$213</c:f>
              <c:numCache>
                <c:formatCode>0.00%</c:formatCode>
                <c:ptCount val="5"/>
                <c:pt idx="0">
                  <c:v>0</c:v>
                </c:pt>
                <c:pt idx="1">
                  <c:v>1.67130919220056E-2</c:v>
                </c:pt>
                <c:pt idx="2">
                  <c:v>3.6211699164345398E-2</c:v>
                </c:pt>
                <c:pt idx="3">
                  <c:v>0.63231197771587699</c:v>
                </c:pt>
                <c:pt idx="4">
                  <c:v>0.28412256267409502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4D6-A64C-86CB-D42B698A3B0C}"/>
            </c:ext>
          </c:extLst>
        </c:ser>
        <c:ser>
          <c:idx val="2"/>
          <c:order val="2"/>
          <c:tx>
            <c:strRef>
              <c:f>NewFigs!$G$214</c:f>
              <c:strCache>
                <c:ptCount val="1"/>
                <c:pt idx="0">
                  <c:v>Interest rates are not high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NewFigs!$H$211:$L$211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NewFigs!$H$214:$L$214</c:f>
              <c:numCache>
                <c:formatCode>0.00%</c:formatCode>
                <c:ptCount val="5"/>
                <c:pt idx="0">
                  <c:v>3.6211699164345398E-2</c:v>
                </c:pt>
                <c:pt idx="1">
                  <c:v>0.10027855153203299</c:v>
                </c:pt>
                <c:pt idx="2">
                  <c:v>6.9637883008356494E-2</c:v>
                </c:pt>
                <c:pt idx="3">
                  <c:v>0.46796657381615597</c:v>
                </c:pt>
                <c:pt idx="4">
                  <c:v>0.24233983286908101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4D6-A64C-86CB-D42B698A3B0C}"/>
            </c:ext>
          </c:extLst>
        </c:ser>
        <c:ser>
          <c:idx val="3"/>
          <c:order val="3"/>
          <c:tx>
            <c:strRef>
              <c:f>NewFigs!$G$215</c:f>
              <c:strCache>
                <c:ptCount val="1"/>
                <c:pt idx="0">
                  <c:v>Sufficiency of loan amount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NewFigs!$H$211:$L$211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NewFigs!$H$215:$L$215</c:f>
              <c:numCache>
                <c:formatCode>0.00%</c:formatCode>
                <c:ptCount val="5"/>
                <c:pt idx="1">
                  <c:v>5.5710306406685201E-2</c:v>
                </c:pt>
                <c:pt idx="2">
                  <c:v>7.2423398328690797E-2</c:v>
                </c:pt>
                <c:pt idx="3">
                  <c:v>0.56545961002785505</c:v>
                </c:pt>
                <c:pt idx="4">
                  <c:v>0.29805013927576601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4D6-A64C-86CB-D42B698A3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0738400"/>
        <c:axId val="690738792"/>
      </c:barChart>
      <c:catAx>
        <c:axId val="690738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0738792"/>
        <c:crosses val="autoZero"/>
        <c:auto val="1"/>
        <c:lblAlgn val="ctr"/>
        <c:lblOffset val="100"/>
        <c:noMultiLvlLbl val="0"/>
      </c:catAx>
      <c:valAx>
        <c:axId val="690738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738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NewFigs!$G$219</c:f>
              <c:strCache>
                <c:ptCount val="1"/>
                <c:pt idx="0">
                  <c:v>Fair collateral relative to loan amount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NewFigs!$H$218:$L$218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NewFigs!$H$219:$L$219</c:f>
              <c:numCache>
                <c:formatCode>0.00%</c:formatCode>
                <c:ptCount val="5"/>
                <c:pt idx="0">
                  <c:v>4.1666666666666699E-2</c:v>
                </c:pt>
                <c:pt idx="1">
                  <c:v>5.9523809523809503E-3</c:v>
                </c:pt>
                <c:pt idx="2">
                  <c:v>0.19642857142857101</c:v>
                </c:pt>
                <c:pt idx="3">
                  <c:v>0.51190476190476197</c:v>
                </c:pt>
                <c:pt idx="4">
                  <c:v>0.24404761904761901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02-FC4A-B86C-52B960DC85B3}"/>
            </c:ext>
          </c:extLst>
        </c:ser>
        <c:ser>
          <c:idx val="1"/>
          <c:order val="1"/>
          <c:tx>
            <c:strRef>
              <c:f>NewFigs!$G$220</c:f>
              <c:strCache>
                <c:ptCount val="1"/>
                <c:pt idx="0">
                  <c:v>Clear and concise terms, conditions, policies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NewFigs!$H$218:$L$218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NewFigs!$H$220:$L$220</c:f>
              <c:numCache>
                <c:formatCode>0.00%</c:formatCode>
                <c:ptCount val="5"/>
                <c:pt idx="0">
                  <c:v>5.9523809523809503E-3</c:v>
                </c:pt>
                <c:pt idx="1">
                  <c:v>5.9523809523809503E-3</c:v>
                </c:pt>
                <c:pt idx="2">
                  <c:v>2.3809523809523801E-2</c:v>
                </c:pt>
                <c:pt idx="3">
                  <c:v>0.625</c:v>
                </c:pt>
                <c:pt idx="4">
                  <c:v>0.32142857142857101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02-FC4A-B86C-52B960DC85B3}"/>
            </c:ext>
          </c:extLst>
        </c:ser>
        <c:ser>
          <c:idx val="2"/>
          <c:order val="2"/>
          <c:tx>
            <c:strRef>
              <c:f>NewFigs!$G$221</c:f>
              <c:strCache>
                <c:ptCount val="1"/>
                <c:pt idx="0">
                  <c:v>Interest rates are not high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NewFigs!$H$218:$L$218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NewFigs!$H$221:$L$221</c:f>
              <c:numCache>
                <c:formatCode>0.00%</c:formatCode>
                <c:ptCount val="5"/>
                <c:pt idx="0">
                  <c:v>3.5714285714285698E-2</c:v>
                </c:pt>
                <c:pt idx="1">
                  <c:v>3.5714285714285698E-2</c:v>
                </c:pt>
                <c:pt idx="2">
                  <c:v>7.1428571428571397E-2</c:v>
                </c:pt>
                <c:pt idx="3">
                  <c:v>0.43452380952380998</c:v>
                </c:pt>
                <c:pt idx="4">
                  <c:v>0.30357142857142899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C02-FC4A-B86C-52B960DC85B3}"/>
            </c:ext>
          </c:extLst>
        </c:ser>
        <c:ser>
          <c:idx val="3"/>
          <c:order val="3"/>
          <c:tx>
            <c:strRef>
              <c:f>NewFigs!$G$222</c:f>
              <c:strCache>
                <c:ptCount val="1"/>
                <c:pt idx="0">
                  <c:v>Sufficiency of loan amount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NewFigs!$H$218:$L$218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NewFigs!$H$222:$L$222</c:f>
              <c:numCache>
                <c:formatCode>0.00%</c:formatCode>
                <c:ptCount val="5"/>
                <c:pt idx="0">
                  <c:v>5.9523809523809503E-3</c:v>
                </c:pt>
                <c:pt idx="1">
                  <c:v>4.7619047619047603E-2</c:v>
                </c:pt>
                <c:pt idx="2">
                  <c:v>9.5238095238095205E-2</c:v>
                </c:pt>
                <c:pt idx="3">
                  <c:v>0.54166666666666696</c:v>
                </c:pt>
                <c:pt idx="4">
                  <c:v>0.27976190476190499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C02-FC4A-B86C-52B960DC8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0739576"/>
        <c:axId val="690739968"/>
      </c:barChart>
      <c:catAx>
        <c:axId val="6907395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90739968"/>
        <c:crosses val="autoZero"/>
        <c:auto val="1"/>
        <c:lblAlgn val="ctr"/>
        <c:lblOffset val="100"/>
        <c:noMultiLvlLbl val="0"/>
      </c:catAx>
      <c:valAx>
        <c:axId val="690739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739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PH" sz="1400" b="1" dirty="0">
                <a:latin typeface="Arial" panose="020B0604020202020204" pitchFamily="34" charset="0"/>
                <a:cs typeface="Arial" panose="020B0604020202020204" pitchFamily="34" charset="0"/>
              </a:rPr>
              <a:t>All (number reporting)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'Perception-B'!$Y$12</c:f>
              <c:strCache>
                <c:ptCount val="1"/>
                <c:pt idx="0">
                  <c:v>Sufficiency of loan amount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'Perception-B'!$Z$11:$AD$11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'Perception-B'!$Z$12:$AD$12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6</c:v>
                </c:pt>
                <c:pt idx="3">
                  <c:v>217</c:v>
                </c:pt>
                <c:pt idx="4">
                  <c:v>301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59-F040-ABC8-25D7AA58DD83}"/>
            </c:ext>
          </c:extLst>
        </c:ser>
        <c:ser>
          <c:idx val="1"/>
          <c:order val="1"/>
          <c:tx>
            <c:strRef>
              <c:f>'Perception-B'!$Y$13</c:f>
              <c:strCache>
                <c:ptCount val="1"/>
                <c:pt idx="0">
                  <c:v>Interest rates are not high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'Perception-B'!$Z$11:$AD$11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'Perception-B'!$Z$13:$AD$13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196</c:v>
                </c:pt>
                <c:pt idx="4">
                  <c:v>322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59-F040-ABC8-25D7AA58DD83}"/>
            </c:ext>
          </c:extLst>
        </c:ser>
        <c:ser>
          <c:idx val="2"/>
          <c:order val="2"/>
          <c:tx>
            <c:strRef>
              <c:f>'Perception-B'!$Y$14</c:f>
              <c:strCache>
                <c:ptCount val="1"/>
                <c:pt idx="0">
                  <c:v>Clear and concise terms, conditions, policies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'Perception-B'!$Z$11:$AD$11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'Perception-B'!$Z$14:$AD$14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243</c:v>
                </c:pt>
                <c:pt idx="4">
                  <c:v>274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559-F040-ABC8-25D7AA58DD83}"/>
            </c:ext>
          </c:extLst>
        </c:ser>
        <c:ser>
          <c:idx val="3"/>
          <c:order val="3"/>
          <c:tx>
            <c:strRef>
              <c:f>'Perception-B'!$Y$15</c:f>
              <c:strCache>
                <c:ptCount val="1"/>
                <c:pt idx="0">
                  <c:v>Fair collateral relative to loan amount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'Perception-B'!$Z$11:$AD$11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'Perception-B'!$Z$15:$AD$15</c:f>
              <c:numCache>
                <c:formatCode>General</c:formatCode>
                <c:ptCount val="5"/>
                <c:pt idx="0">
                  <c:v>3</c:v>
                </c:pt>
                <c:pt idx="1">
                  <c:v>8</c:v>
                </c:pt>
                <c:pt idx="2">
                  <c:v>14</c:v>
                </c:pt>
                <c:pt idx="3">
                  <c:v>249</c:v>
                </c:pt>
                <c:pt idx="4">
                  <c:v>253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559-F040-ABC8-25D7AA58DD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0741144"/>
        <c:axId val="690741536"/>
      </c:barChart>
      <c:catAx>
        <c:axId val="6907411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90741536"/>
        <c:crosses val="autoZero"/>
        <c:auto val="1"/>
        <c:lblAlgn val="ctr"/>
        <c:lblOffset val="100"/>
        <c:noMultiLvlLbl val="0"/>
      </c:catAx>
      <c:valAx>
        <c:axId val="6907415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074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PH" sz="1400" b="1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PH" sz="14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(number reporting)</a:t>
            </a:r>
            <a:endParaRPr lang="en-PH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'Perception-NB'!$AD$15</c:f>
              <c:strCache>
                <c:ptCount val="1"/>
                <c:pt idx="0">
                  <c:v>Loan are released on time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'Perception-NB'!$AE$14:$AI$14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'Perception-NB'!$AE$15:$AI$15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19</c:v>
                </c:pt>
                <c:pt idx="3">
                  <c:v>313</c:v>
                </c:pt>
                <c:pt idx="4">
                  <c:v>178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EB3-DE47-B61E-AEB373181AE9}"/>
            </c:ext>
          </c:extLst>
        </c:ser>
        <c:ser>
          <c:idx val="1"/>
          <c:order val="1"/>
          <c:tx>
            <c:strRef>
              <c:f>'Perception-NB'!$AD$16</c:f>
              <c:strCache>
                <c:ptCount val="1"/>
                <c:pt idx="0">
                  <c:v>Requirements can be easily complied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'Perception-NB'!$AE$14:$AI$14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'Perception-NB'!$AE$16:$AI$16</c:f>
              <c:numCache>
                <c:formatCode>General</c:formatCode>
                <c:ptCount val="5"/>
                <c:pt idx="0">
                  <c:v>2</c:v>
                </c:pt>
                <c:pt idx="1">
                  <c:v>10</c:v>
                </c:pt>
                <c:pt idx="2">
                  <c:v>36</c:v>
                </c:pt>
                <c:pt idx="3">
                  <c:v>303</c:v>
                </c:pt>
                <c:pt idx="4">
                  <c:v>151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B3-DE47-B61E-AEB373181AE9}"/>
            </c:ext>
          </c:extLst>
        </c:ser>
        <c:ser>
          <c:idx val="2"/>
          <c:order val="2"/>
          <c:tx>
            <c:strRef>
              <c:f>'Perception-NB'!$AD$17</c:f>
              <c:strCache>
                <c:ptCount val="1"/>
                <c:pt idx="0">
                  <c:v>LBP provides satisfactory assistance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'Perception-NB'!$AE$14:$AI$14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'Perception-NB'!$AE$17:$AI$17</c:f>
              <c:numCache>
                <c:formatCode>General</c:formatCode>
                <c:ptCount val="5"/>
                <c:pt idx="0">
                  <c:v>5</c:v>
                </c:pt>
                <c:pt idx="1">
                  <c:v>12</c:v>
                </c:pt>
                <c:pt idx="2">
                  <c:v>30</c:v>
                </c:pt>
                <c:pt idx="3">
                  <c:v>307</c:v>
                </c:pt>
                <c:pt idx="4">
                  <c:v>154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B3-DE47-B61E-AEB373181AE9}"/>
            </c:ext>
          </c:extLst>
        </c:ser>
        <c:ser>
          <c:idx val="3"/>
          <c:order val="3"/>
          <c:tx>
            <c:strRef>
              <c:f>'Perception-NB'!$AD$18</c:f>
              <c:strCache>
                <c:ptCount val="1"/>
                <c:pt idx="0">
                  <c:v>Effective trainings and seminars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'Perception-NB'!$AE$14:$AI$14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'Perception-NB'!$AE$18:$AI$18</c:f>
              <c:numCache>
                <c:formatCode>General</c:formatCode>
                <c:ptCount val="5"/>
                <c:pt idx="0">
                  <c:v>19</c:v>
                </c:pt>
                <c:pt idx="1">
                  <c:v>16</c:v>
                </c:pt>
                <c:pt idx="2">
                  <c:v>33</c:v>
                </c:pt>
                <c:pt idx="3">
                  <c:v>264</c:v>
                </c:pt>
                <c:pt idx="4">
                  <c:v>151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EB3-DE47-B61E-AEB373181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0742320"/>
        <c:axId val="690742712"/>
      </c:barChart>
      <c:catAx>
        <c:axId val="690742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0742712"/>
        <c:crosses val="autoZero"/>
        <c:auto val="1"/>
        <c:lblAlgn val="ctr"/>
        <c:lblOffset val="100"/>
        <c:noMultiLvlLbl val="0"/>
      </c:catAx>
      <c:valAx>
        <c:axId val="690742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074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NewFigs!$G$167</c:f>
              <c:strCache>
                <c:ptCount val="1"/>
                <c:pt idx="0">
                  <c:v>Effective trainings and seminars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NewFigs!$H$166:$L$166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NewFigs!$H$167:$L$167</c:f>
              <c:numCache>
                <c:formatCode>0.00%</c:formatCode>
                <c:ptCount val="5"/>
                <c:pt idx="0">
                  <c:v>4.17827298050139E-2</c:v>
                </c:pt>
                <c:pt idx="1">
                  <c:v>4.17827298050139E-2</c:v>
                </c:pt>
                <c:pt idx="2">
                  <c:v>5.8495821727019497E-2</c:v>
                </c:pt>
                <c:pt idx="3">
                  <c:v>0.48746518105849601</c:v>
                </c:pt>
                <c:pt idx="4">
                  <c:v>0.27576601671309198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8E-2846-A2DE-EE9AD4875861}"/>
            </c:ext>
          </c:extLst>
        </c:ser>
        <c:ser>
          <c:idx val="1"/>
          <c:order val="1"/>
          <c:tx>
            <c:strRef>
              <c:f>NewFigs!$G$168</c:f>
              <c:strCache>
                <c:ptCount val="1"/>
                <c:pt idx="0">
                  <c:v>LBP provides satisfactory assistance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NewFigs!$H$166:$L$166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NewFigs!$H$168:$L$168</c:f>
              <c:numCache>
                <c:formatCode>0.00%</c:formatCode>
                <c:ptCount val="5"/>
                <c:pt idx="0">
                  <c:v>2.7855153203342601E-3</c:v>
                </c:pt>
                <c:pt idx="1">
                  <c:v>3.3426183844011102E-2</c:v>
                </c:pt>
                <c:pt idx="2">
                  <c:v>6.6852367688022302E-2</c:v>
                </c:pt>
                <c:pt idx="3">
                  <c:v>0.57103064066852405</c:v>
                </c:pt>
                <c:pt idx="4">
                  <c:v>0.28969359331476302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8E-2846-A2DE-EE9AD4875861}"/>
            </c:ext>
          </c:extLst>
        </c:ser>
        <c:ser>
          <c:idx val="2"/>
          <c:order val="2"/>
          <c:tx>
            <c:strRef>
              <c:f>NewFigs!$G$169</c:f>
              <c:strCache>
                <c:ptCount val="1"/>
                <c:pt idx="0">
                  <c:v>Requirements can be easily complied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NewFigs!$H$166:$L$166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NewFigs!$H$169:$L$169</c:f>
              <c:numCache>
                <c:formatCode>0.00%</c:formatCode>
                <c:ptCount val="5"/>
                <c:pt idx="0">
                  <c:v>2.7855153203342601E-3</c:v>
                </c:pt>
                <c:pt idx="1">
                  <c:v>1.39275766016713E-2</c:v>
                </c:pt>
                <c:pt idx="2">
                  <c:v>5.2924791086351002E-2</c:v>
                </c:pt>
                <c:pt idx="3">
                  <c:v>0.59610027855153203</c:v>
                </c:pt>
                <c:pt idx="4">
                  <c:v>0.26462395543175499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F8E-2846-A2DE-EE9AD4875861}"/>
            </c:ext>
          </c:extLst>
        </c:ser>
        <c:ser>
          <c:idx val="3"/>
          <c:order val="3"/>
          <c:tx>
            <c:strRef>
              <c:f>NewFigs!$G$170</c:f>
              <c:strCache>
                <c:ptCount val="1"/>
                <c:pt idx="0">
                  <c:v>Loans are released on time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NewFigs!$H$166:$L$166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NewFigs!$H$170:$L$170</c:f>
              <c:numCache>
                <c:formatCode>0.00%</c:formatCode>
                <c:ptCount val="5"/>
                <c:pt idx="0">
                  <c:v>8.3565459610027808E-3</c:v>
                </c:pt>
                <c:pt idx="1">
                  <c:v>8.3565459610027808E-3</c:v>
                </c:pt>
                <c:pt idx="2">
                  <c:v>4.17827298050139E-2</c:v>
                </c:pt>
                <c:pt idx="3">
                  <c:v>0.58495821727019504</c:v>
                </c:pt>
                <c:pt idx="4">
                  <c:v>0.34261838440111397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F8E-2846-A2DE-EE9AD4875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0743496"/>
        <c:axId val="690743888"/>
      </c:barChart>
      <c:catAx>
        <c:axId val="690743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90743888"/>
        <c:crosses val="autoZero"/>
        <c:auto val="1"/>
        <c:lblAlgn val="ctr"/>
        <c:lblOffset val="100"/>
        <c:noMultiLvlLbl val="0"/>
      </c:catAx>
      <c:valAx>
        <c:axId val="690743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743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NewFigs!$G$174</c:f>
              <c:strCache>
                <c:ptCount val="1"/>
                <c:pt idx="0">
                  <c:v>Effective trainings and seminars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NewFigs!$H$173:$L$173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NewFigs!$H$174:$L$174</c:f>
              <c:numCache>
                <c:formatCode>0.00%</c:formatCode>
                <c:ptCount val="5"/>
                <c:pt idx="0">
                  <c:v>2.3809523809523801E-2</c:v>
                </c:pt>
                <c:pt idx="1">
                  <c:v>5.9523809523809503E-3</c:v>
                </c:pt>
                <c:pt idx="2">
                  <c:v>7.1428571428571397E-2</c:v>
                </c:pt>
                <c:pt idx="3">
                  <c:v>0.52976190476190499</c:v>
                </c:pt>
                <c:pt idx="4">
                  <c:v>0.31547619047619002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7B-2C4A-855A-D9614960FEC0}"/>
            </c:ext>
          </c:extLst>
        </c:ser>
        <c:ser>
          <c:idx val="1"/>
          <c:order val="1"/>
          <c:tx>
            <c:strRef>
              <c:f>NewFigs!$G$175</c:f>
              <c:strCache>
                <c:ptCount val="1"/>
                <c:pt idx="0">
                  <c:v>LBP provides satisfactory assistance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NewFigs!$H$173:$L$173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NewFigs!$H$175:$L$175</c:f>
              <c:numCache>
                <c:formatCode>0.00%</c:formatCode>
                <c:ptCount val="5"/>
                <c:pt idx="0">
                  <c:v>1.1904761904761901E-2</c:v>
                </c:pt>
                <c:pt idx="1">
                  <c:v>0</c:v>
                </c:pt>
                <c:pt idx="2">
                  <c:v>3.5714285714285698E-2</c:v>
                </c:pt>
                <c:pt idx="3">
                  <c:v>0.61309523809523803</c:v>
                </c:pt>
                <c:pt idx="4">
                  <c:v>0.31547619047619002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07B-2C4A-855A-D9614960FEC0}"/>
            </c:ext>
          </c:extLst>
        </c:ser>
        <c:ser>
          <c:idx val="2"/>
          <c:order val="2"/>
          <c:tx>
            <c:strRef>
              <c:f>NewFigs!$G$176</c:f>
              <c:strCache>
                <c:ptCount val="1"/>
                <c:pt idx="0">
                  <c:v>Requirements can be easily complied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NewFigs!$H$173:$L$173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NewFigs!$H$176:$L$176</c:f>
              <c:numCache>
                <c:formatCode>0.00%</c:formatCode>
                <c:ptCount val="5"/>
                <c:pt idx="0">
                  <c:v>1.1904761904761901E-2</c:v>
                </c:pt>
                <c:pt idx="1">
                  <c:v>0</c:v>
                </c:pt>
                <c:pt idx="2">
                  <c:v>4.7619047619047603E-2</c:v>
                </c:pt>
                <c:pt idx="3">
                  <c:v>0.55952380952380998</c:v>
                </c:pt>
                <c:pt idx="4">
                  <c:v>0.31547619047619002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07B-2C4A-855A-D9614960FEC0}"/>
            </c:ext>
          </c:extLst>
        </c:ser>
        <c:ser>
          <c:idx val="3"/>
          <c:order val="3"/>
          <c:tx>
            <c:strRef>
              <c:f>NewFigs!$G$177</c:f>
              <c:strCache>
                <c:ptCount val="1"/>
                <c:pt idx="0">
                  <c:v>Loans are released on time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NewFigs!$H$173:$L$173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NewFigs!$H$177:$L$177</c:f>
              <c:numCache>
                <c:formatCode>0.00%</c:formatCode>
                <c:ptCount val="5"/>
                <c:pt idx="0">
                  <c:v>0</c:v>
                </c:pt>
                <c:pt idx="1">
                  <c:v>5.9523809523809503E-3</c:v>
                </c:pt>
                <c:pt idx="2">
                  <c:v>2.3809523809523801E-2</c:v>
                </c:pt>
                <c:pt idx="3">
                  <c:v>0.61309523809523803</c:v>
                </c:pt>
                <c:pt idx="4">
                  <c:v>0.33928571428571402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07B-2C4A-855A-D9614960F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0744672"/>
        <c:axId val="690745064"/>
      </c:barChart>
      <c:catAx>
        <c:axId val="690744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90745064"/>
        <c:crosses val="autoZero"/>
        <c:auto val="1"/>
        <c:lblAlgn val="ctr"/>
        <c:lblOffset val="100"/>
        <c:noMultiLvlLbl val="0"/>
      </c:catAx>
      <c:valAx>
        <c:axId val="690745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74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CE024B-3BC2-084A-9481-0E0727D8ECD6}" type="doc">
      <dgm:prSet loTypeId="urn:microsoft.com/office/officeart/2005/8/layout/pLis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D4F946-6515-834C-A264-BC4A75C4B30C}">
      <dgm:prSet phldrT="[Text]"/>
      <dgm:spPr/>
      <dgm:t>
        <a:bodyPr/>
        <a:lstStyle/>
        <a:p>
          <a:r>
            <a:rPr lang="en-US" dirty="0"/>
            <a:t>No uniform practice or process followed in issuance  and use of PO</a:t>
          </a:r>
        </a:p>
        <a:p>
          <a:r>
            <a:rPr lang="en-US" dirty="0"/>
            <a:t>- Not all PO’s are used  (for disposal of harvest or for payment of loan)</a:t>
          </a:r>
        </a:p>
      </dgm:t>
    </dgm:pt>
    <dgm:pt modelId="{BE730660-B79A-8F44-A223-33C87B1FD225}" type="parTrans" cxnId="{50EBFCC2-5FDB-F24F-8D2B-CF08D455E4D8}">
      <dgm:prSet/>
      <dgm:spPr/>
      <dgm:t>
        <a:bodyPr/>
        <a:lstStyle/>
        <a:p>
          <a:endParaRPr lang="en-US"/>
        </a:p>
      </dgm:t>
    </dgm:pt>
    <dgm:pt modelId="{B1B3C811-3DE5-3545-8142-42027B006E8C}" type="sibTrans" cxnId="{50EBFCC2-5FDB-F24F-8D2B-CF08D455E4D8}">
      <dgm:prSet/>
      <dgm:spPr/>
      <dgm:t>
        <a:bodyPr/>
        <a:lstStyle/>
        <a:p>
          <a:endParaRPr lang="en-US"/>
        </a:p>
      </dgm:t>
    </dgm:pt>
    <dgm:pt modelId="{48B294EC-FFB4-6441-8D8D-D8C59921EBD5}">
      <dgm:prSet phldrT="[Text]"/>
      <dgm:spPr/>
      <dgm:t>
        <a:bodyPr/>
        <a:lstStyle/>
        <a:p>
          <a:r>
            <a:rPr lang="en-US" dirty="0"/>
            <a:t>Uses 3 criteria in determining IA for endorsement to LBP:</a:t>
          </a:r>
        </a:p>
        <a:p>
          <a:r>
            <a:rPr lang="en-US" dirty="0"/>
            <a:t>- IA should be in good standing (ISF)</a:t>
          </a:r>
        </a:p>
        <a:p>
          <a:r>
            <a:rPr lang="en-US" dirty="0"/>
            <a:t>- Farmer-borrower has no outstanding loan with LBP</a:t>
          </a:r>
        </a:p>
        <a:p>
          <a:r>
            <a:rPr lang="en-US" dirty="0"/>
            <a:t>- Water availability</a:t>
          </a:r>
        </a:p>
      </dgm:t>
    </dgm:pt>
    <dgm:pt modelId="{EA7AB918-FEA0-4B4E-9B81-6A4B1DAF806D}" type="parTrans" cxnId="{C748CC48-D343-E141-BE46-812354430A1D}">
      <dgm:prSet/>
      <dgm:spPr/>
      <dgm:t>
        <a:bodyPr/>
        <a:lstStyle/>
        <a:p>
          <a:endParaRPr lang="en-US"/>
        </a:p>
      </dgm:t>
    </dgm:pt>
    <dgm:pt modelId="{DFF2B1F8-7531-9A4D-8C5E-F2B1760F2F74}" type="sibTrans" cxnId="{C748CC48-D343-E141-BE46-812354430A1D}">
      <dgm:prSet/>
      <dgm:spPr/>
      <dgm:t>
        <a:bodyPr/>
        <a:lstStyle/>
        <a:p>
          <a:endParaRPr lang="en-US"/>
        </a:p>
      </dgm:t>
    </dgm:pt>
    <dgm:pt modelId="{9F63107D-6CC3-0D4B-ACBB-D1F6AD36534A}">
      <dgm:prSet phldrT="[Text]"/>
      <dgm:spPr/>
      <dgm:t>
        <a:bodyPr/>
        <a:lstStyle/>
        <a:p>
          <a:r>
            <a:rPr lang="en-US" dirty="0"/>
            <a:t>Assists in identifying farmer-borrowers</a:t>
          </a:r>
        </a:p>
        <a:p>
          <a:r>
            <a:rPr lang="en-US" dirty="0"/>
            <a:t>- Assists in requirements from NIA, NFA</a:t>
          </a:r>
        </a:p>
        <a:p>
          <a:r>
            <a:rPr lang="en-US" dirty="0"/>
            <a:t>- Consolidates and endorses loans </a:t>
          </a:r>
        </a:p>
        <a:p>
          <a:r>
            <a:rPr lang="en-US" dirty="0"/>
            <a:t>- Monitors payment</a:t>
          </a:r>
        </a:p>
        <a:p>
          <a:r>
            <a:rPr lang="en-US" dirty="0"/>
            <a:t>- Implements MTA (Mindoro)</a:t>
          </a:r>
        </a:p>
      </dgm:t>
    </dgm:pt>
    <dgm:pt modelId="{282D8EBD-A623-A341-B242-3CBC75E06108}" type="parTrans" cxnId="{207C8E42-D586-EF45-A021-421CC5841ACB}">
      <dgm:prSet/>
      <dgm:spPr/>
      <dgm:t>
        <a:bodyPr/>
        <a:lstStyle/>
        <a:p>
          <a:endParaRPr lang="en-US"/>
        </a:p>
      </dgm:t>
    </dgm:pt>
    <dgm:pt modelId="{A0719E8F-0068-DD4A-8ECC-0BFD6F7A7B6D}" type="sibTrans" cxnId="{207C8E42-D586-EF45-A021-421CC5841ACB}">
      <dgm:prSet/>
      <dgm:spPr/>
      <dgm:t>
        <a:bodyPr/>
        <a:lstStyle/>
        <a:p>
          <a:endParaRPr lang="en-US"/>
        </a:p>
      </dgm:t>
    </dgm:pt>
    <dgm:pt modelId="{295905C6-DDB0-154A-802C-009B54C9E776}">
      <dgm:prSet phldrT="[Text]"/>
      <dgm:spPr/>
      <dgm:t>
        <a:bodyPr/>
        <a:lstStyle/>
        <a:p>
          <a:r>
            <a:rPr lang="en-US" b="1" u="sng" dirty="0"/>
            <a:t>LBP</a:t>
          </a:r>
          <a:r>
            <a:rPr lang="en-US" dirty="0"/>
            <a:t>:</a:t>
          </a:r>
        </a:p>
        <a:p>
          <a:r>
            <a:rPr lang="en-US" dirty="0"/>
            <a:t>- Nueva </a:t>
          </a:r>
          <a:r>
            <a:rPr lang="en-US" dirty="0" err="1"/>
            <a:t>Ecija</a:t>
          </a:r>
          <a:r>
            <a:rPr lang="en-US" dirty="0"/>
            <a:t> – has a separate unit for SSP</a:t>
          </a:r>
        </a:p>
        <a:p>
          <a:r>
            <a:rPr lang="en-US" dirty="0"/>
            <a:t>- Different collaterals – some still use animal registration, use of appliance (</a:t>
          </a:r>
          <a:r>
            <a:rPr lang="en-US" dirty="0" err="1"/>
            <a:t>Bukidnon</a:t>
          </a:r>
          <a:r>
            <a:rPr lang="en-US" dirty="0"/>
            <a:t>), ownership of land (Bohol)</a:t>
          </a:r>
        </a:p>
      </dgm:t>
    </dgm:pt>
    <dgm:pt modelId="{AD579B7C-C686-AC43-853E-47FABA61A04A}" type="parTrans" cxnId="{59700A99-92E3-3B4A-97B1-4A8D2516FD82}">
      <dgm:prSet/>
      <dgm:spPr/>
      <dgm:t>
        <a:bodyPr/>
        <a:lstStyle/>
        <a:p>
          <a:endParaRPr lang="en-US"/>
        </a:p>
      </dgm:t>
    </dgm:pt>
    <dgm:pt modelId="{1DB19FB0-1505-9149-84F8-E3954482A53C}" type="sibTrans" cxnId="{59700A99-92E3-3B4A-97B1-4A8D2516FD82}">
      <dgm:prSet/>
      <dgm:spPr/>
      <dgm:t>
        <a:bodyPr/>
        <a:lstStyle/>
        <a:p>
          <a:endParaRPr lang="en-US"/>
        </a:p>
      </dgm:t>
    </dgm:pt>
    <dgm:pt modelId="{78878EF6-F70F-DE49-B8D1-251BA3B511AF}" type="pres">
      <dgm:prSet presAssocID="{69CE024B-3BC2-084A-9481-0E0727D8ECD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6A9EAA-CA35-0A40-A1FE-44BE2EDB2A43}" type="pres">
      <dgm:prSet presAssocID="{69CE024B-3BC2-084A-9481-0E0727D8ECD6}" presName="bkgdShp" presStyleLbl="alignAccFollowNode1" presStyleIdx="0" presStyleCnt="1" custScaleY="52851"/>
      <dgm:spPr/>
    </dgm:pt>
    <dgm:pt modelId="{0C1E82AB-33AB-1D4F-B9ED-0EFBFD34EBF3}" type="pres">
      <dgm:prSet presAssocID="{69CE024B-3BC2-084A-9481-0E0727D8ECD6}" presName="linComp" presStyleCnt="0"/>
      <dgm:spPr/>
    </dgm:pt>
    <dgm:pt modelId="{61A025EC-9FBE-3241-8444-E60433B37292}" type="pres">
      <dgm:prSet presAssocID="{9AD4F946-6515-834C-A264-BC4A75C4B30C}" presName="compNode" presStyleCnt="0"/>
      <dgm:spPr/>
    </dgm:pt>
    <dgm:pt modelId="{B4DEF315-301F-8E47-AD4B-C6854D4695BC}" type="pres">
      <dgm:prSet presAssocID="{9AD4F946-6515-834C-A264-BC4A75C4B30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02B4FD-A08C-BB42-BF23-2D972C03A2A2}" type="pres">
      <dgm:prSet presAssocID="{9AD4F946-6515-834C-A264-BC4A75C4B30C}" presName="invisiNode" presStyleLbl="node1" presStyleIdx="0" presStyleCnt="4"/>
      <dgm:spPr/>
    </dgm:pt>
    <dgm:pt modelId="{DB3912CA-D96F-1C49-BC01-1829642D3C74}" type="pres">
      <dgm:prSet presAssocID="{9AD4F946-6515-834C-A264-BC4A75C4B30C}" presName="imagNode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</dgm:spPr>
      <dgm:t>
        <a:bodyPr/>
        <a:lstStyle/>
        <a:p>
          <a:endParaRPr lang="en-US"/>
        </a:p>
      </dgm:t>
    </dgm:pt>
    <dgm:pt modelId="{5A6B77AB-3003-E842-8FA2-4989909D741C}" type="pres">
      <dgm:prSet presAssocID="{B1B3C811-3DE5-3545-8142-42027B006E8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B9EE57E-341F-4041-8934-4C2BDB3E1346}" type="pres">
      <dgm:prSet presAssocID="{48B294EC-FFB4-6441-8D8D-D8C59921EBD5}" presName="compNode" presStyleCnt="0"/>
      <dgm:spPr/>
    </dgm:pt>
    <dgm:pt modelId="{D3FAF98D-E73B-414E-9336-DB2590E04C60}" type="pres">
      <dgm:prSet presAssocID="{48B294EC-FFB4-6441-8D8D-D8C59921EBD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535D85-703D-3B41-9779-EE1E7CFCD5FC}" type="pres">
      <dgm:prSet presAssocID="{48B294EC-FFB4-6441-8D8D-D8C59921EBD5}" presName="invisiNode" presStyleLbl="node1" presStyleIdx="1" presStyleCnt="4"/>
      <dgm:spPr/>
    </dgm:pt>
    <dgm:pt modelId="{42C92526-E612-BF45-82F7-5B55E9E0CFEF}" type="pres">
      <dgm:prSet presAssocID="{48B294EC-FFB4-6441-8D8D-D8C59921EBD5}" presName="imagNod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</dgm:spPr>
      <dgm:t>
        <a:bodyPr/>
        <a:lstStyle/>
        <a:p>
          <a:endParaRPr lang="en-US"/>
        </a:p>
      </dgm:t>
    </dgm:pt>
    <dgm:pt modelId="{FC5E96F6-DAF5-B24E-8124-70FFD481C550}" type="pres">
      <dgm:prSet presAssocID="{DFF2B1F8-7531-9A4D-8C5E-F2B1760F2F7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CFD69A9-EACE-0845-83AD-44FDE2BC759C}" type="pres">
      <dgm:prSet presAssocID="{9F63107D-6CC3-0D4B-ACBB-D1F6AD36534A}" presName="compNode" presStyleCnt="0"/>
      <dgm:spPr/>
    </dgm:pt>
    <dgm:pt modelId="{8EF65DDC-579E-4A43-A469-CBFC5F5E1241}" type="pres">
      <dgm:prSet presAssocID="{9F63107D-6CC3-0D4B-ACBB-D1F6AD36534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2C868-D59B-D94E-8BD5-6F8EB5BFD196}" type="pres">
      <dgm:prSet presAssocID="{9F63107D-6CC3-0D4B-ACBB-D1F6AD36534A}" presName="invisiNode" presStyleLbl="node1" presStyleIdx="2" presStyleCnt="4"/>
      <dgm:spPr/>
    </dgm:pt>
    <dgm:pt modelId="{CAEA22AB-AC87-1847-8C33-F78889935F14}" type="pres">
      <dgm:prSet presAssocID="{9F63107D-6CC3-0D4B-ACBB-D1F6AD36534A}" presName="imagNod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</dgm:spPr>
      <dgm:t>
        <a:bodyPr/>
        <a:lstStyle/>
        <a:p>
          <a:endParaRPr lang="en-US"/>
        </a:p>
      </dgm:t>
    </dgm:pt>
    <dgm:pt modelId="{7CD01A34-CCF3-9344-8386-CE99D61B0957}" type="pres">
      <dgm:prSet presAssocID="{A0719E8F-0068-DD4A-8ECC-0BFD6F7A7B6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F0FE727-E519-DF47-BC42-E589AB89747F}" type="pres">
      <dgm:prSet presAssocID="{295905C6-DDB0-154A-802C-009B54C9E776}" presName="compNode" presStyleCnt="0"/>
      <dgm:spPr/>
    </dgm:pt>
    <dgm:pt modelId="{A88F5357-E08E-C242-8342-62D68E57E4FD}" type="pres">
      <dgm:prSet presAssocID="{295905C6-DDB0-154A-802C-009B54C9E77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5D26D-D84E-184C-9E7E-6A71ACB27797}" type="pres">
      <dgm:prSet presAssocID="{295905C6-DDB0-154A-802C-009B54C9E776}" presName="invisiNode" presStyleLbl="node1" presStyleIdx="3" presStyleCnt="4"/>
      <dgm:spPr/>
    </dgm:pt>
    <dgm:pt modelId="{26DB0319-77D5-C04E-942A-B5B2D7DCFE3D}" type="pres">
      <dgm:prSet presAssocID="{295905C6-DDB0-154A-802C-009B54C9E776}" presName="imagNode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</dgm:spPr>
      <dgm:t>
        <a:bodyPr/>
        <a:lstStyle/>
        <a:p>
          <a:endParaRPr lang="en-US"/>
        </a:p>
      </dgm:t>
    </dgm:pt>
  </dgm:ptLst>
  <dgm:cxnLst>
    <dgm:cxn modelId="{2EBD649C-EAC1-5E48-8535-D54442D2EB40}" type="presOf" srcId="{B1B3C811-3DE5-3545-8142-42027B006E8C}" destId="{5A6B77AB-3003-E842-8FA2-4989909D741C}" srcOrd="0" destOrd="0" presId="urn:microsoft.com/office/officeart/2005/8/layout/pList2"/>
    <dgm:cxn modelId="{6C4FEBFC-5AEF-AA44-B4DA-2FCF8C3DB04E}" type="presOf" srcId="{69CE024B-3BC2-084A-9481-0E0727D8ECD6}" destId="{78878EF6-F70F-DE49-B8D1-251BA3B511AF}" srcOrd="0" destOrd="0" presId="urn:microsoft.com/office/officeart/2005/8/layout/pList2"/>
    <dgm:cxn modelId="{C84AE5B5-4E5B-6247-8759-51D05DB5206D}" type="presOf" srcId="{48B294EC-FFB4-6441-8D8D-D8C59921EBD5}" destId="{D3FAF98D-E73B-414E-9336-DB2590E04C60}" srcOrd="0" destOrd="0" presId="urn:microsoft.com/office/officeart/2005/8/layout/pList2"/>
    <dgm:cxn modelId="{2CB66C18-1DA7-EB4F-8F2B-9ED6EE08F334}" type="presOf" srcId="{A0719E8F-0068-DD4A-8ECC-0BFD6F7A7B6D}" destId="{7CD01A34-CCF3-9344-8386-CE99D61B0957}" srcOrd="0" destOrd="0" presId="urn:microsoft.com/office/officeart/2005/8/layout/pList2"/>
    <dgm:cxn modelId="{506D0D9C-C1A3-F04A-9C48-71063B75FC86}" type="presOf" srcId="{DFF2B1F8-7531-9A4D-8C5E-F2B1760F2F74}" destId="{FC5E96F6-DAF5-B24E-8124-70FFD481C550}" srcOrd="0" destOrd="0" presId="urn:microsoft.com/office/officeart/2005/8/layout/pList2"/>
    <dgm:cxn modelId="{9A1DCA47-A84E-B94D-AE2C-2CE4F574D2FD}" type="presOf" srcId="{9F63107D-6CC3-0D4B-ACBB-D1F6AD36534A}" destId="{8EF65DDC-579E-4A43-A469-CBFC5F5E1241}" srcOrd="0" destOrd="0" presId="urn:microsoft.com/office/officeart/2005/8/layout/pList2"/>
    <dgm:cxn modelId="{207C8E42-D586-EF45-A021-421CC5841ACB}" srcId="{69CE024B-3BC2-084A-9481-0E0727D8ECD6}" destId="{9F63107D-6CC3-0D4B-ACBB-D1F6AD36534A}" srcOrd="2" destOrd="0" parTransId="{282D8EBD-A623-A341-B242-3CBC75E06108}" sibTransId="{A0719E8F-0068-DD4A-8ECC-0BFD6F7A7B6D}"/>
    <dgm:cxn modelId="{50EBFCC2-5FDB-F24F-8D2B-CF08D455E4D8}" srcId="{69CE024B-3BC2-084A-9481-0E0727D8ECD6}" destId="{9AD4F946-6515-834C-A264-BC4A75C4B30C}" srcOrd="0" destOrd="0" parTransId="{BE730660-B79A-8F44-A223-33C87B1FD225}" sibTransId="{B1B3C811-3DE5-3545-8142-42027B006E8C}"/>
    <dgm:cxn modelId="{27654D61-7DFB-F743-A72D-73AB460054E6}" type="presOf" srcId="{9AD4F946-6515-834C-A264-BC4A75C4B30C}" destId="{B4DEF315-301F-8E47-AD4B-C6854D4695BC}" srcOrd="0" destOrd="0" presId="urn:microsoft.com/office/officeart/2005/8/layout/pList2"/>
    <dgm:cxn modelId="{C748CC48-D343-E141-BE46-812354430A1D}" srcId="{69CE024B-3BC2-084A-9481-0E0727D8ECD6}" destId="{48B294EC-FFB4-6441-8D8D-D8C59921EBD5}" srcOrd="1" destOrd="0" parTransId="{EA7AB918-FEA0-4B4E-9B81-6A4B1DAF806D}" sibTransId="{DFF2B1F8-7531-9A4D-8C5E-F2B1760F2F74}"/>
    <dgm:cxn modelId="{59700A99-92E3-3B4A-97B1-4A8D2516FD82}" srcId="{69CE024B-3BC2-084A-9481-0E0727D8ECD6}" destId="{295905C6-DDB0-154A-802C-009B54C9E776}" srcOrd="3" destOrd="0" parTransId="{AD579B7C-C686-AC43-853E-47FABA61A04A}" sibTransId="{1DB19FB0-1505-9149-84F8-E3954482A53C}"/>
    <dgm:cxn modelId="{A410FC9F-E0E3-E240-87EB-C8948BD020C2}" type="presOf" srcId="{295905C6-DDB0-154A-802C-009B54C9E776}" destId="{A88F5357-E08E-C242-8342-62D68E57E4FD}" srcOrd="0" destOrd="0" presId="urn:microsoft.com/office/officeart/2005/8/layout/pList2"/>
    <dgm:cxn modelId="{97D4EFC7-C9D4-264B-A0DC-45910F91E785}" type="presParOf" srcId="{78878EF6-F70F-DE49-B8D1-251BA3B511AF}" destId="{786A9EAA-CA35-0A40-A1FE-44BE2EDB2A43}" srcOrd="0" destOrd="0" presId="urn:microsoft.com/office/officeart/2005/8/layout/pList2"/>
    <dgm:cxn modelId="{8BDF573E-4CB2-1A43-AA22-04D718BFDAF2}" type="presParOf" srcId="{78878EF6-F70F-DE49-B8D1-251BA3B511AF}" destId="{0C1E82AB-33AB-1D4F-B9ED-0EFBFD34EBF3}" srcOrd="1" destOrd="0" presId="urn:microsoft.com/office/officeart/2005/8/layout/pList2"/>
    <dgm:cxn modelId="{7634C76C-D65E-1249-B94A-E6075611A25F}" type="presParOf" srcId="{0C1E82AB-33AB-1D4F-B9ED-0EFBFD34EBF3}" destId="{61A025EC-9FBE-3241-8444-E60433B37292}" srcOrd="0" destOrd="0" presId="urn:microsoft.com/office/officeart/2005/8/layout/pList2"/>
    <dgm:cxn modelId="{D76EA556-3CEE-1A45-B1B1-9EF1B385F226}" type="presParOf" srcId="{61A025EC-9FBE-3241-8444-E60433B37292}" destId="{B4DEF315-301F-8E47-AD4B-C6854D4695BC}" srcOrd="0" destOrd="0" presId="urn:microsoft.com/office/officeart/2005/8/layout/pList2"/>
    <dgm:cxn modelId="{6781C14C-12A3-534D-B3A8-EB7CCEE432FF}" type="presParOf" srcId="{61A025EC-9FBE-3241-8444-E60433B37292}" destId="{1302B4FD-A08C-BB42-BF23-2D972C03A2A2}" srcOrd="1" destOrd="0" presId="urn:microsoft.com/office/officeart/2005/8/layout/pList2"/>
    <dgm:cxn modelId="{B3009455-9C54-9C4D-B42F-1FC3645B6BD1}" type="presParOf" srcId="{61A025EC-9FBE-3241-8444-E60433B37292}" destId="{DB3912CA-D96F-1C49-BC01-1829642D3C74}" srcOrd="2" destOrd="0" presId="urn:microsoft.com/office/officeart/2005/8/layout/pList2"/>
    <dgm:cxn modelId="{918BAE76-DED8-7043-ADFA-17C67513D005}" type="presParOf" srcId="{0C1E82AB-33AB-1D4F-B9ED-0EFBFD34EBF3}" destId="{5A6B77AB-3003-E842-8FA2-4989909D741C}" srcOrd="1" destOrd="0" presId="urn:microsoft.com/office/officeart/2005/8/layout/pList2"/>
    <dgm:cxn modelId="{C0E9984A-4200-674A-A64F-9F74DE513DF3}" type="presParOf" srcId="{0C1E82AB-33AB-1D4F-B9ED-0EFBFD34EBF3}" destId="{BB9EE57E-341F-4041-8934-4C2BDB3E1346}" srcOrd="2" destOrd="0" presId="urn:microsoft.com/office/officeart/2005/8/layout/pList2"/>
    <dgm:cxn modelId="{B35C726A-1503-7849-A14A-AF5AC5C04C73}" type="presParOf" srcId="{BB9EE57E-341F-4041-8934-4C2BDB3E1346}" destId="{D3FAF98D-E73B-414E-9336-DB2590E04C60}" srcOrd="0" destOrd="0" presId="urn:microsoft.com/office/officeart/2005/8/layout/pList2"/>
    <dgm:cxn modelId="{340D8D8E-E2C5-B742-A9D5-477187B86121}" type="presParOf" srcId="{BB9EE57E-341F-4041-8934-4C2BDB3E1346}" destId="{0B535D85-703D-3B41-9779-EE1E7CFCD5FC}" srcOrd="1" destOrd="0" presId="urn:microsoft.com/office/officeart/2005/8/layout/pList2"/>
    <dgm:cxn modelId="{8435599D-336A-4C47-8BCA-1B8CDF000B13}" type="presParOf" srcId="{BB9EE57E-341F-4041-8934-4C2BDB3E1346}" destId="{42C92526-E612-BF45-82F7-5B55E9E0CFEF}" srcOrd="2" destOrd="0" presId="urn:microsoft.com/office/officeart/2005/8/layout/pList2"/>
    <dgm:cxn modelId="{6DEDEC40-FF9C-0C4B-BB5F-72C1C60983E9}" type="presParOf" srcId="{0C1E82AB-33AB-1D4F-B9ED-0EFBFD34EBF3}" destId="{FC5E96F6-DAF5-B24E-8124-70FFD481C550}" srcOrd="3" destOrd="0" presId="urn:microsoft.com/office/officeart/2005/8/layout/pList2"/>
    <dgm:cxn modelId="{6BC733F2-C40B-CB41-B071-A8D6EA647BC2}" type="presParOf" srcId="{0C1E82AB-33AB-1D4F-B9ED-0EFBFD34EBF3}" destId="{0CFD69A9-EACE-0845-83AD-44FDE2BC759C}" srcOrd="4" destOrd="0" presId="urn:microsoft.com/office/officeart/2005/8/layout/pList2"/>
    <dgm:cxn modelId="{1028E385-FFE3-AE4B-AF61-34CBE7893D80}" type="presParOf" srcId="{0CFD69A9-EACE-0845-83AD-44FDE2BC759C}" destId="{8EF65DDC-579E-4A43-A469-CBFC5F5E1241}" srcOrd="0" destOrd="0" presId="urn:microsoft.com/office/officeart/2005/8/layout/pList2"/>
    <dgm:cxn modelId="{8FF80DEC-030B-BE4F-8FA4-2B6A94612B40}" type="presParOf" srcId="{0CFD69A9-EACE-0845-83AD-44FDE2BC759C}" destId="{0FF2C868-D59B-D94E-8BD5-6F8EB5BFD196}" srcOrd="1" destOrd="0" presId="urn:microsoft.com/office/officeart/2005/8/layout/pList2"/>
    <dgm:cxn modelId="{B7F6523F-B658-744F-A49B-F224794FBF60}" type="presParOf" srcId="{0CFD69A9-EACE-0845-83AD-44FDE2BC759C}" destId="{CAEA22AB-AC87-1847-8C33-F78889935F14}" srcOrd="2" destOrd="0" presId="urn:microsoft.com/office/officeart/2005/8/layout/pList2"/>
    <dgm:cxn modelId="{2647FA6B-7E81-4342-AB7E-955E9B5C8D1E}" type="presParOf" srcId="{0C1E82AB-33AB-1D4F-B9ED-0EFBFD34EBF3}" destId="{7CD01A34-CCF3-9344-8386-CE99D61B0957}" srcOrd="5" destOrd="0" presId="urn:microsoft.com/office/officeart/2005/8/layout/pList2"/>
    <dgm:cxn modelId="{72F92B79-B834-DA44-B3E7-0326163188C4}" type="presParOf" srcId="{0C1E82AB-33AB-1D4F-B9ED-0EFBFD34EBF3}" destId="{4F0FE727-E519-DF47-BC42-E589AB89747F}" srcOrd="6" destOrd="0" presId="urn:microsoft.com/office/officeart/2005/8/layout/pList2"/>
    <dgm:cxn modelId="{A4C6BA1A-C1A8-F144-8E7B-0E6A5D2D2E7F}" type="presParOf" srcId="{4F0FE727-E519-DF47-BC42-E589AB89747F}" destId="{A88F5357-E08E-C242-8342-62D68E57E4FD}" srcOrd="0" destOrd="0" presId="urn:microsoft.com/office/officeart/2005/8/layout/pList2"/>
    <dgm:cxn modelId="{CE4DFDA5-DAF6-BA40-B1B6-9450DFEEABE7}" type="presParOf" srcId="{4F0FE727-E519-DF47-BC42-E589AB89747F}" destId="{F8F5D26D-D84E-184C-9E7E-6A71ACB27797}" srcOrd="1" destOrd="0" presId="urn:microsoft.com/office/officeart/2005/8/layout/pList2"/>
    <dgm:cxn modelId="{C02BFDB1-5E33-9242-AA91-F8E80E39312A}" type="presParOf" srcId="{4F0FE727-E519-DF47-BC42-E589AB89747F}" destId="{26DB0319-77D5-C04E-942A-B5B2D7DCFE3D}" srcOrd="2" destOrd="0" presId="urn:microsoft.com/office/officeart/2005/8/layout/p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7A4A8A-D799-0F4A-98BE-BB730C534178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6B0194-8AB6-8A44-BC5A-7D18193E0EC0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Selection of borrowers</a:t>
          </a:r>
          <a:endParaRPr lang="en-US" dirty="0"/>
        </a:p>
      </dgm:t>
    </dgm:pt>
    <dgm:pt modelId="{26CB9C2B-1ACC-5647-BFED-9C4D64499710}" type="parTrans" cxnId="{CC738F3E-AA65-BC42-ABCD-E9BDFF09488A}">
      <dgm:prSet/>
      <dgm:spPr/>
      <dgm:t>
        <a:bodyPr/>
        <a:lstStyle/>
        <a:p>
          <a:endParaRPr lang="en-US"/>
        </a:p>
      </dgm:t>
    </dgm:pt>
    <dgm:pt modelId="{FA73FED9-935B-BC43-B019-C6F67ECEB21D}" type="sibTrans" cxnId="{CC738F3E-AA65-BC42-ABCD-E9BDFF09488A}">
      <dgm:prSet/>
      <dgm:spPr/>
      <dgm:t>
        <a:bodyPr/>
        <a:lstStyle/>
        <a:p>
          <a:endParaRPr lang="en-US"/>
        </a:p>
      </dgm:t>
    </dgm:pt>
    <dgm:pt modelId="{5A7576C0-A43B-B742-AA66-6D6353F7AE18}">
      <dgm:prSet phldrT="[Text]"/>
      <dgm:spPr/>
      <dgm:t>
        <a:bodyPr/>
        <a:lstStyle/>
        <a:p>
          <a:pPr>
            <a:buFontTx/>
            <a:buChar char="-"/>
          </a:pP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Uses criteria in selection of borrowers outstanding farmers</a:t>
          </a:r>
          <a:endParaRPr lang="en-US" dirty="0"/>
        </a:p>
      </dgm:t>
    </dgm:pt>
    <dgm:pt modelId="{8D2F20FD-F602-2542-8148-91A03BBC9350}" type="parTrans" cxnId="{58B6563F-922C-2D43-B836-764D11B18E8F}">
      <dgm:prSet/>
      <dgm:spPr/>
      <dgm:t>
        <a:bodyPr/>
        <a:lstStyle/>
        <a:p>
          <a:endParaRPr lang="en-US"/>
        </a:p>
      </dgm:t>
    </dgm:pt>
    <dgm:pt modelId="{1E6516B0-360E-DB44-B87E-2C6484DCA3B2}" type="sibTrans" cxnId="{58B6563F-922C-2D43-B836-764D11B18E8F}">
      <dgm:prSet/>
      <dgm:spPr/>
      <dgm:t>
        <a:bodyPr/>
        <a:lstStyle/>
        <a:p>
          <a:endParaRPr lang="en-US"/>
        </a:p>
      </dgm:t>
    </dgm:pt>
    <dgm:pt modelId="{80315950-9903-3F40-A38C-A3F978CC26A7}">
      <dgm:prSet phldrT="[Text]"/>
      <dgm:spPr/>
      <dgm:t>
        <a:bodyPr/>
        <a:lstStyle/>
        <a:p>
          <a:r>
            <a:rPr lang="en-US" dirty="0"/>
            <a:t>Processing of documents</a:t>
          </a:r>
        </a:p>
      </dgm:t>
    </dgm:pt>
    <dgm:pt modelId="{1436CA00-DADD-C247-8A7F-24826DA0FD28}" type="parTrans" cxnId="{03C295B7-0393-8B44-900B-50CB572DECB5}">
      <dgm:prSet/>
      <dgm:spPr/>
      <dgm:t>
        <a:bodyPr/>
        <a:lstStyle/>
        <a:p>
          <a:endParaRPr lang="en-US"/>
        </a:p>
      </dgm:t>
    </dgm:pt>
    <dgm:pt modelId="{78724F8D-87B5-744A-A535-FCA35B443EFA}" type="sibTrans" cxnId="{03C295B7-0393-8B44-900B-50CB572DECB5}">
      <dgm:prSet/>
      <dgm:spPr/>
      <dgm:t>
        <a:bodyPr/>
        <a:lstStyle/>
        <a:p>
          <a:endParaRPr lang="en-US"/>
        </a:p>
      </dgm:t>
    </dgm:pt>
    <dgm:pt modelId="{71CEF272-FDC8-9640-B875-7C4E1BD194CA}">
      <dgm:prSet phldrT="[Text]"/>
      <dgm:spPr/>
      <dgm:t>
        <a:bodyPr/>
        <a:lstStyle/>
        <a:p>
          <a:r>
            <a:rPr lang="en-US" dirty="0"/>
            <a:t>Hire coordinators</a:t>
          </a:r>
        </a:p>
      </dgm:t>
    </dgm:pt>
    <dgm:pt modelId="{7D9954CD-7B38-3C47-BDAB-710002F2861C}" type="parTrans" cxnId="{30853200-23A8-2445-9711-B9A9D435FA0D}">
      <dgm:prSet/>
      <dgm:spPr/>
      <dgm:t>
        <a:bodyPr/>
        <a:lstStyle/>
        <a:p>
          <a:endParaRPr lang="en-US"/>
        </a:p>
      </dgm:t>
    </dgm:pt>
    <dgm:pt modelId="{FB644D0E-4394-324E-80C0-1FBF84F3A39D}" type="sibTrans" cxnId="{30853200-23A8-2445-9711-B9A9D435FA0D}">
      <dgm:prSet/>
      <dgm:spPr/>
      <dgm:t>
        <a:bodyPr/>
        <a:lstStyle/>
        <a:p>
          <a:endParaRPr lang="en-US"/>
        </a:p>
      </dgm:t>
    </dgm:pt>
    <dgm:pt modelId="{BB72EB2D-F25C-8A49-AE88-45D08541C6F5}">
      <dgm:prSet phldrT="[Text]"/>
      <dgm:spPr/>
      <dgm:t>
        <a:bodyPr/>
        <a:lstStyle/>
        <a:p>
          <a:r>
            <a:rPr lang="en-US" dirty="0"/>
            <a:t>Pay IA member for processing</a:t>
          </a:r>
        </a:p>
      </dgm:t>
    </dgm:pt>
    <dgm:pt modelId="{E7C57A1C-3526-F244-A2C0-CA2FDF1EDA1D}" type="parTrans" cxnId="{E6E10937-4C19-C740-8478-6339624FB108}">
      <dgm:prSet/>
      <dgm:spPr/>
      <dgm:t>
        <a:bodyPr/>
        <a:lstStyle/>
        <a:p>
          <a:endParaRPr lang="en-US"/>
        </a:p>
      </dgm:t>
    </dgm:pt>
    <dgm:pt modelId="{B19B53F7-7F8A-294E-9C17-C3E7176F694D}" type="sibTrans" cxnId="{E6E10937-4C19-C740-8478-6339624FB108}">
      <dgm:prSet/>
      <dgm:spPr/>
      <dgm:t>
        <a:bodyPr/>
        <a:lstStyle/>
        <a:p>
          <a:endParaRPr lang="en-US"/>
        </a:p>
      </dgm:t>
    </dgm:pt>
    <dgm:pt modelId="{E9358B41-3851-EA49-9433-3F6ACA1D7458}">
      <dgm:prSet phldrT="[Text]"/>
      <dgm:spPr/>
      <dgm:t>
        <a:bodyPr/>
        <a:lstStyle/>
        <a:p>
          <a:r>
            <a:rPr lang="en-US" dirty="0"/>
            <a:t>Loan Payment</a:t>
          </a:r>
        </a:p>
      </dgm:t>
    </dgm:pt>
    <dgm:pt modelId="{1BCCACA6-F3C1-CC48-97D4-1C395BE041E3}" type="parTrans" cxnId="{71D170D3-03FF-A344-8402-3A17D14FCFD3}">
      <dgm:prSet/>
      <dgm:spPr/>
      <dgm:t>
        <a:bodyPr/>
        <a:lstStyle/>
        <a:p>
          <a:endParaRPr lang="en-US"/>
        </a:p>
      </dgm:t>
    </dgm:pt>
    <dgm:pt modelId="{61E8B637-2DF1-F342-9182-2EB40CF72E2A}" type="sibTrans" cxnId="{71D170D3-03FF-A344-8402-3A17D14FCFD3}">
      <dgm:prSet/>
      <dgm:spPr/>
      <dgm:t>
        <a:bodyPr/>
        <a:lstStyle/>
        <a:p>
          <a:endParaRPr lang="en-US"/>
        </a:p>
      </dgm:t>
    </dgm:pt>
    <dgm:pt modelId="{D697536E-38A7-5743-B91E-99E897E89EF1}">
      <dgm:prSet phldrT="[Text]"/>
      <dgm:spPr/>
      <dgm:t>
        <a:bodyPr/>
        <a:lstStyle/>
        <a:p>
          <a:r>
            <a:rPr lang="en-US" dirty="0"/>
            <a:t>Monitoring </a:t>
          </a:r>
        </a:p>
      </dgm:t>
    </dgm:pt>
    <dgm:pt modelId="{DD0D6C3A-C6B4-1E47-A8B4-ACBB6DC0508E}" type="parTrans" cxnId="{F14410EB-6546-6247-A6CB-812539609D53}">
      <dgm:prSet/>
      <dgm:spPr/>
      <dgm:t>
        <a:bodyPr/>
        <a:lstStyle/>
        <a:p>
          <a:endParaRPr lang="en-US"/>
        </a:p>
      </dgm:t>
    </dgm:pt>
    <dgm:pt modelId="{3286C3A6-9BFB-9847-8DAF-D23F57469C5B}" type="sibTrans" cxnId="{F14410EB-6546-6247-A6CB-812539609D53}">
      <dgm:prSet/>
      <dgm:spPr/>
      <dgm:t>
        <a:bodyPr/>
        <a:lstStyle/>
        <a:p>
          <a:endParaRPr lang="en-US"/>
        </a:p>
      </dgm:t>
    </dgm:pt>
    <dgm:pt modelId="{A950C4FB-51F4-0F43-B371-3DC74514E3B6}">
      <dgm:prSet phldrT="[Text]"/>
      <dgm:spPr/>
      <dgm:t>
        <a:bodyPr/>
        <a:lstStyle/>
        <a:p>
          <a:r>
            <a:rPr lang="en-US" dirty="0"/>
            <a:t>Payment is a shared responsibility </a:t>
          </a:r>
        </a:p>
      </dgm:t>
    </dgm:pt>
    <dgm:pt modelId="{D60536A5-AF7E-4D42-B214-9D6BFC42C6C8}" type="parTrans" cxnId="{97ACB63B-5824-404A-9CCC-A896F7485F5C}">
      <dgm:prSet/>
      <dgm:spPr/>
      <dgm:t>
        <a:bodyPr/>
        <a:lstStyle/>
        <a:p>
          <a:endParaRPr lang="en-US"/>
        </a:p>
      </dgm:t>
    </dgm:pt>
    <dgm:pt modelId="{62C110A9-5D57-7E40-8802-33545EE5A37E}" type="sibTrans" cxnId="{97ACB63B-5824-404A-9CCC-A896F7485F5C}">
      <dgm:prSet/>
      <dgm:spPr/>
      <dgm:t>
        <a:bodyPr/>
        <a:lstStyle/>
        <a:p>
          <a:endParaRPr lang="en-US"/>
        </a:p>
      </dgm:t>
    </dgm:pt>
    <dgm:pt modelId="{A9EA327E-75CA-5042-82E1-DDA7AA9BA22D}">
      <dgm:prSet phldrT="[Text]"/>
      <dgm:spPr/>
      <dgm:t>
        <a:bodyPr/>
        <a:lstStyle/>
        <a:p>
          <a:r>
            <a:rPr lang="en-US" dirty="0"/>
            <a:t>Discussed in meetings</a:t>
          </a:r>
        </a:p>
      </dgm:t>
    </dgm:pt>
    <dgm:pt modelId="{99F13876-D88A-5D44-9AD0-F0CACB40949C}" type="parTrans" cxnId="{0BED77A1-30D2-AF47-81ED-05A2EEEB22A0}">
      <dgm:prSet/>
      <dgm:spPr/>
      <dgm:t>
        <a:bodyPr/>
        <a:lstStyle/>
        <a:p>
          <a:endParaRPr lang="en-US"/>
        </a:p>
      </dgm:t>
    </dgm:pt>
    <dgm:pt modelId="{CA9B9178-2076-F54F-84F7-DDE430993EAC}" type="sibTrans" cxnId="{0BED77A1-30D2-AF47-81ED-05A2EEEB22A0}">
      <dgm:prSet/>
      <dgm:spPr/>
      <dgm:t>
        <a:bodyPr/>
        <a:lstStyle/>
        <a:p>
          <a:endParaRPr lang="en-US"/>
        </a:p>
      </dgm:t>
    </dgm:pt>
    <dgm:pt modelId="{D76E65BF-4F6C-A446-9FEE-3255CCE5D185}">
      <dgm:prSet phldrT="[Text]"/>
      <dgm:spPr/>
      <dgm:t>
        <a:bodyPr/>
        <a:lstStyle/>
        <a:p>
          <a:r>
            <a:rPr lang="en-US" dirty="0"/>
            <a:t>Implementation of MTA</a:t>
          </a:r>
        </a:p>
      </dgm:t>
    </dgm:pt>
    <dgm:pt modelId="{9FB04B6E-FEDA-3040-A9D2-854B4755EDF5}" type="parTrans" cxnId="{CB8C2BAD-F30B-5947-A62C-93A31EC6541E}">
      <dgm:prSet/>
      <dgm:spPr/>
      <dgm:t>
        <a:bodyPr/>
        <a:lstStyle/>
        <a:p>
          <a:endParaRPr lang="en-US"/>
        </a:p>
      </dgm:t>
    </dgm:pt>
    <dgm:pt modelId="{F4CDD56C-A8B5-CB40-BC90-402838144DB7}" type="sibTrans" cxnId="{CB8C2BAD-F30B-5947-A62C-93A31EC6541E}">
      <dgm:prSet/>
      <dgm:spPr/>
      <dgm:t>
        <a:bodyPr/>
        <a:lstStyle/>
        <a:p>
          <a:endParaRPr lang="en-US"/>
        </a:p>
      </dgm:t>
    </dgm:pt>
    <dgm:pt modelId="{EB9FAFFE-0762-3B40-840F-808232D1E58A}">
      <dgm:prSet phldrT="[Text]"/>
      <dgm:spPr/>
      <dgm:t>
        <a:bodyPr/>
        <a:lstStyle/>
        <a:p>
          <a:r>
            <a:rPr lang="en-US" dirty="0"/>
            <a:t>first offered to relatives</a:t>
          </a:r>
        </a:p>
      </dgm:t>
    </dgm:pt>
    <dgm:pt modelId="{4BEB757E-AE5E-7E4F-99F1-94C47EBAAE62}" type="parTrans" cxnId="{D9F484A5-5067-A34E-94E9-DF1F9060859E}">
      <dgm:prSet/>
      <dgm:spPr/>
      <dgm:t>
        <a:bodyPr/>
        <a:lstStyle/>
        <a:p>
          <a:endParaRPr lang="en-US"/>
        </a:p>
      </dgm:t>
    </dgm:pt>
    <dgm:pt modelId="{3E9B7B7F-912A-404B-B04E-22D9AF84CCA8}" type="sibTrans" cxnId="{D9F484A5-5067-A34E-94E9-DF1F9060859E}">
      <dgm:prSet/>
      <dgm:spPr/>
      <dgm:t>
        <a:bodyPr/>
        <a:lstStyle/>
        <a:p>
          <a:endParaRPr lang="en-US"/>
        </a:p>
      </dgm:t>
    </dgm:pt>
    <dgm:pt modelId="{CCA2AAA0-8F96-9A4A-A86F-60E8B2578AE6}">
      <dgm:prSet phldrT="[Text]"/>
      <dgm:spPr/>
      <dgm:t>
        <a:bodyPr/>
        <a:lstStyle/>
        <a:p>
          <a:r>
            <a:rPr lang="en-US" dirty="0"/>
            <a:t>IA president takes over</a:t>
          </a:r>
        </a:p>
      </dgm:t>
    </dgm:pt>
    <dgm:pt modelId="{5881E9D2-6C0E-5D48-8687-32A26664DF0E}" type="parTrans" cxnId="{A0B719C1-3330-8241-B66F-3BE05A88706A}">
      <dgm:prSet/>
      <dgm:spPr/>
      <dgm:t>
        <a:bodyPr/>
        <a:lstStyle/>
        <a:p>
          <a:endParaRPr lang="en-US"/>
        </a:p>
      </dgm:t>
    </dgm:pt>
    <dgm:pt modelId="{666BD463-A0ED-B447-BCF6-4ED817D59C6C}" type="sibTrans" cxnId="{A0B719C1-3330-8241-B66F-3BE05A88706A}">
      <dgm:prSet/>
      <dgm:spPr/>
      <dgm:t>
        <a:bodyPr/>
        <a:lstStyle/>
        <a:p>
          <a:endParaRPr lang="en-US"/>
        </a:p>
      </dgm:t>
    </dgm:pt>
    <dgm:pt modelId="{7FC1DA29-0EDC-4142-A50A-C8B07D3F61FC}" type="pres">
      <dgm:prSet presAssocID="{BB7A4A8A-D799-0F4A-98BE-BB730C53417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C613AD-FF8A-9D43-9564-39ACFC14E6CD}" type="pres">
      <dgm:prSet presAssocID="{6E6B0194-8AB6-8A44-BC5A-7D18193E0EC0}" presName="composite" presStyleCnt="0"/>
      <dgm:spPr/>
    </dgm:pt>
    <dgm:pt modelId="{88905024-0FCB-534E-967C-D62527C8D152}" type="pres">
      <dgm:prSet presAssocID="{6E6B0194-8AB6-8A44-BC5A-7D18193E0EC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54B1B9-4BF0-CC41-BFBE-247F7F64DD00}" type="pres">
      <dgm:prSet presAssocID="{6E6B0194-8AB6-8A44-BC5A-7D18193E0EC0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5979FA-0EBB-7146-A169-1FEDA1FDB555}" type="pres">
      <dgm:prSet presAssocID="{FA73FED9-935B-BC43-B019-C6F67ECEB21D}" presName="space" presStyleCnt="0"/>
      <dgm:spPr/>
    </dgm:pt>
    <dgm:pt modelId="{12BA955A-D360-6B4B-8820-7CF3CE5278E7}" type="pres">
      <dgm:prSet presAssocID="{80315950-9903-3F40-A38C-A3F978CC26A7}" presName="composite" presStyleCnt="0"/>
      <dgm:spPr/>
    </dgm:pt>
    <dgm:pt modelId="{D31E7C50-6E94-5C4F-B28B-4EEDDCDC9E9A}" type="pres">
      <dgm:prSet presAssocID="{80315950-9903-3F40-A38C-A3F978CC26A7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406F0-2DEA-9943-8157-FC3638037D83}" type="pres">
      <dgm:prSet presAssocID="{80315950-9903-3F40-A38C-A3F978CC26A7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678E11-7935-6442-9379-1DDDB362F009}" type="pres">
      <dgm:prSet presAssocID="{78724F8D-87B5-744A-A535-FCA35B443EFA}" presName="space" presStyleCnt="0"/>
      <dgm:spPr/>
    </dgm:pt>
    <dgm:pt modelId="{2E4669F7-A4B8-F440-9845-DF16E480E4B2}" type="pres">
      <dgm:prSet presAssocID="{E9358B41-3851-EA49-9433-3F6ACA1D7458}" presName="composite" presStyleCnt="0"/>
      <dgm:spPr/>
    </dgm:pt>
    <dgm:pt modelId="{0FEE194B-5917-6142-BFEE-95035C6B01E6}" type="pres">
      <dgm:prSet presAssocID="{E9358B41-3851-EA49-9433-3F6ACA1D745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0B3405-406B-B047-BD30-45CA39B9C503}" type="pres">
      <dgm:prSet presAssocID="{E9358B41-3851-EA49-9433-3F6ACA1D7458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AAE0EB-D3C4-3F49-A9A0-D84E882E941C}" type="pres">
      <dgm:prSet presAssocID="{61E8B637-2DF1-F342-9182-2EB40CF72E2A}" presName="space" presStyleCnt="0"/>
      <dgm:spPr/>
    </dgm:pt>
    <dgm:pt modelId="{16E37197-2FA0-1A4A-A99B-53EAF70648B2}" type="pres">
      <dgm:prSet presAssocID="{D76E65BF-4F6C-A446-9FEE-3255CCE5D185}" presName="composite" presStyleCnt="0"/>
      <dgm:spPr/>
    </dgm:pt>
    <dgm:pt modelId="{FE745AC5-6BA6-7140-8C06-641A2C231183}" type="pres">
      <dgm:prSet presAssocID="{D76E65BF-4F6C-A446-9FEE-3255CCE5D185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282DE-9BE8-1742-A1AF-282AC578F063}" type="pres">
      <dgm:prSet presAssocID="{D76E65BF-4F6C-A446-9FEE-3255CCE5D185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E10937-4C19-C740-8478-6339624FB108}" srcId="{80315950-9903-3F40-A38C-A3F978CC26A7}" destId="{BB72EB2D-F25C-8A49-AE88-45D08541C6F5}" srcOrd="1" destOrd="0" parTransId="{E7C57A1C-3526-F244-A2C0-CA2FDF1EDA1D}" sibTransId="{B19B53F7-7F8A-294E-9C17-C3E7176F694D}"/>
    <dgm:cxn modelId="{ECC8ADE6-2E52-7D4A-BBD0-C761314BB2B3}" type="presOf" srcId="{80315950-9903-3F40-A38C-A3F978CC26A7}" destId="{D31E7C50-6E94-5C4F-B28B-4EEDDCDC9E9A}" srcOrd="0" destOrd="0" presId="urn:microsoft.com/office/officeart/2005/8/layout/hList1"/>
    <dgm:cxn modelId="{58B6563F-922C-2D43-B836-764D11B18E8F}" srcId="{6E6B0194-8AB6-8A44-BC5A-7D18193E0EC0}" destId="{5A7576C0-A43B-B742-AA66-6D6353F7AE18}" srcOrd="0" destOrd="0" parTransId="{8D2F20FD-F602-2542-8148-91A03BBC9350}" sibTransId="{1E6516B0-360E-DB44-B87E-2C6484DCA3B2}"/>
    <dgm:cxn modelId="{D9F484A5-5067-A34E-94E9-DF1F9060859E}" srcId="{D76E65BF-4F6C-A446-9FEE-3255CCE5D185}" destId="{EB9FAFFE-0762-3B40-840F-808232D1E58A}" srcOrd="0" destOrd="0" parTransId="{4BEB757E-AE5E-7E4F-99F1-94C47EBAAE62}" sibTransId="{3E9B7B7F-912A-404B-B04E-22D9AF84CCA8}"/>
    <dgm:cxn modelId="{30853200-23A8-2445-9711-B9A9D435FA0D}" srcId="{80315950-9903-3F40-A38C-A3F978CC26A7}" destId="{71CEF272-FDC8-9640-B875-7C4E1BD194CA}" srcOrd="0" destOrd="0" parTransId="{7D9954CD-7B38-3C47-BDAB-710002F2861C}" sibTransId="{FB644D0E-4394-324E-80C0-1FBF84F3A39D}"/>
    <dgm:cxn modelId="{71D170D3-03FF-A344-8402-3A17D14FCFD3}" srcId="{BB7A4A8A-D799-0F4A-98BE-BB730C534178}" destId="{E9358B41-3851-EA49-9433-3F6ACA1D7458}" srcOrd="2" destOrd="0" parTransId="{1BCCACA6-F3C1-CC48-97D4-1C395BE041E3}" sibTransId="{61E8B637-2DF1-F342-9182-2EB40CF72E2A}"/>
    <dgm:cxn modelId="{0BED77A1-30D2-AF47-81ED-05A2EEEB22A0}" srcId="{E9358B41-3851-EA49-9433-3F6ACA1D7458}" destId="{A9EA327E-75CA-5042-82E1-DDA7AA9BA22D}" srcOrd="2" destOrd="0" parTransId="{99F13876-D88A-5D44-9AD0-F0CACB40949C}" sibTransId="{CA9B9178-2076-F54F-84F7-DDE430993EAC}"/>
    <dgm:cxn modelId="{F14410EB-6546-6247-A6CB-812539609D53}" srcId="{E9358B41-3851-EA49-9433-3F6ACA1D7458}" destId="{D697536E-38A7-5743-B91E-99E897E89EF1}" srcOrd="0" destOrd="0" parTransId="{DD0D6C3A-C6B4-1E47-A8B4-ACBB6DC0508E}" sibTransId="{3286C3A6-9BFB-9847-8DAF-D23F57469C5B}"/>
    <dgm:cxn modelId="{CB8C2BAD-F30B-5947-A62C-93A31EC6541E}" srcId="{BB7A4A8A-D799-0F4A-98BE-BB730C534178}" destId="{D76E65BF-4F6C-A446-9FEE-3255CCE5D185}" srcOrd="3" destOrd="0" parTransId="{9FB04B6E-FEDA-3040-A9D2-854B4755EDF5}" sibTransId="{F4CDD56C-A8B5-CB40-BC90-402838144DB7}"/>
    <dgm:cxn modelId="{6356BF46-F653-0946-97DD-4C375E52CC29}" type="presOf" srcId="{D697536E-38A7-5743-B91E-99E897E89EF1}" destId="{A80B3405-406B-B047-BD30-45CA39B9C503}" srcOrd="0" destOrd="0" presId="urn:microsoft.com/office/officeart/2005/8/layout/hList1"/>
    <dgm:cxn modelId="{0447DE23-89A4-FF42-BC2B-8EFA6BC0C654}" type="presOf" srcId="{EB9FAFFE-0762-3B40-840F-808232D1E58A}" destId="{561282DE-9BE8-1742-A1AF-282AC578F063}" srcOrd="0" destOrd="0" presId="urn:microsoft.com/office/officeart/2005/8/layout/hList1"/>
    <dgm:cxn modelId="{34BA2035-2712-9742-A6AC-E0C28756442B}" type="presOf" srcId="{D76E65BF-4F6C-A446-9FEE-3255CCE5D185}" destId="{FE745AC5-6BA6-7140-8C06-641A2C231183}" srcOrd="0" destOrd="0" presId="urn:microsoft.com/office/officeart/2005/8/layout/hList1"/>
    <dgm:cxn modelId="{3A35C7C4-2C3A-7B4C-8837-52F217B3BD8F}" type="presOf" srcId="{CCA2AAA0-8F96-9A4A-A86F-60E8B2578AE6}" destId="{561282DE-9BE8-1742-A1AF-282AC578F063}" srcOrd="0" destOrd="1" presId="urn:microsoft.com/office/officeart/2005/8/layout/hList1"/>
    <dgm:cxn modelId="{CC738F3E-AA65-BC42-ABCD-E9BDFF09488A}" srcId="{BB7A4A8A-D799-0F4A-98BE-BB730C534178}" destId="{6E6B0194-8AB6-8A44-BC5A-7D18193E0EC0}" srcOrd="0" destOrd="0" parTransId="{26CB9C2B-1ACC-5647-BFED-9C4D64499710}" sibTransId="{FA73FED9-935B-BC43-B019-C6F67ECEB21D}"/>
    <dgm:cxn modelId="{A0B719C1-3330-8241-B66F-3BE05A88706A}" srcId="{D76E65BF-4F6C-A446-9FEE-3255CCE5D185}" destId="{CCA2AAA0-8F96-9A4A-A86F-60E8B2578AE6}" srcOrd="1" destOrd="0" parTransId="{5881E9D2-6C0E-5D48-8687-32A26664DF0E}" sibTransId="{666BD463-A0ED-B447-BCF6-4ED817D59C6C}"/>
    <dgm:cxn modelId="{66D9505C-A27D-614F-B6A1-A3E42A2E5AA4}" type="presOf" srcId="{A9EA327E-75CA-5042-82E1-DDA7AA9BA22D}" destId="{A80B3405-406B-B047-BD30-45CA39B9C503}" srcOrd="0" destOrd="2" presId="urn:microsoft.com/office/officeart/2005/8/layout/hList1"/>
    <dgm:cxn modelId="{A9226ED8-194B-9F47-AC28-32028BBF1088}" type="presOf" srcId="{5A7576C0-A43B-B742-AA66-6D6353F7AE18}" destId="{4C54B1B9-4BF0-CC41-BFBE-247F7F64DD00}" srcOrd="0" destOrd="0" presId="urn:microsoft.com/office/officeart/2005/8/layout/hList1"/>
    <dgm:cxn modelId="{99768235-ED34-8E42-A560-62EEEEE64F68}" type="presOf" srcId="{71CEF272-FDC8-9640-B875-7C4E1BD194CA}" destId="{77B406F0-2DEA-9943-8157-FC3638037D83}" srcOrd="0" destOrd="0" presId="urn:microsoft.com/office/officeart/2005/8/layout/hList1"/>
    <dgm:cxn modelId="{F6A13DBB-3165-A949-B0EA-9BB641B73628}" type="presOf" srcId="{BB72EB2D-F25C-8A49-AE88-45D08541C6F5}" destId="{77B406F0-2DEA-9943-8157-FC3638037D83}" srcOrd="0" destOrd="1" presId="urn:microsoft.com/office/officeart/2005/8/layout/hList1"/>
    <dgm:cxn modelId="{97ACB63B-5824-404A-9CCC-A896F7485F5C}" srcId="{E9358B41-3851-EA49-9433-3F6ACA1D7458}" destId="{A950C4FB-51F4-0F43-B371-3DC74514E3B6}" srcOrd="1" destOrd="0" parTransId="{D60536A5-AF7E-4D42-B214-9D6BFC42C6C8}" sibTransId="{62C110A9-5D57-7E40-8802-33545EE5A37E}"/>
    <dgm:cxn modelId="{03C295B7-0393-8B44-900B-50CB572DECB5}" srcId="{BB7A4A8A-D799-0F4A-98BE-BB730C534178}" destId="{80315950-9903-3F40-A38C-A3F978CC26A7}" srcOrd="1" destOrd="0" parTransId="{1436CA00-DADD-C247-8A7F-24826DA0FD28}" sibTransId="{78724F8D-87B5-744A-A535-FCA35B443EFA}"/>
    <dgm:cxn modelId="{D37FDE6F-75F1-B049-8086-09ACDC59F927}" type="presOf" srcId="{6E6B0194-8AB6-8A44-BC5A-7D18193E0EC0}" destId="{88905024-0FCB-534E-967C-D62527C8D152}" srcOrd="0" destOrd="0" presId="urn:microsoft.com/office/officeart/2005/8/layout/hList1"/>
    <dgm:cxn modelId="{57C88193-C2D3-CD43-A703-EB722E0D8655}" type="presOf" srcId="{A950C4FB-51F4-0F43-B371-3DC74514E3B6}" destId="{A80B3405-406B-B047-BD30-45CA39B9C503}" srcOrd="0" destOrd="1" presId="urn:microsoft.com/office/officeart/2005/8/layout/hList1"/>
    <dgm:cxn modelId="{65F0D9EA-966E-4B4B-BE0C-390EEE777E10}" type="presOf" srcId="{E9358B41-3851-EA49-9433-3F6ACA1D7458}" destId="{0FEE194B-5917-6142-BFEE-95035C6B01E6}" srcOrd="0" destOrd="0" presId="urn:microsoft.com/office/officeart/2005/8/layout/hList1"/>
    <dgm:cxn modelId="{37DD56EF-3654-C446-BD2C-9D641B107319}" type="presOf" srcId="{BB7A4A8A-D799-0F4A-98BE-BB730C534178}" destId="{7FC1DA29-0EDC-4142-A50A-C8B07D3F61FC}" srcOrd="0" destOrd="0" presId="urn:microsoft.com/office/officeart/2005/8/layout/hList1"/>
    <dgm:cxn modelId="{1B09C579-AB2D-1B42-95EC-173680CD749A}" type="presParOf" srcId="{7FC1DA29-0EDC-4142-A50A-C8B07D3F61FC}" destId="{70C613AD-FF8A-9D43-9564-39ACFC14E6CD}" srcOrd="0" destOrd="0" presId="urn:microsoft.com/office/officeart/2005/8/layout/hList1"/>
    <dgm:cxn modelId="{9F250C11-5F19-3F4D-9AC1-BFCD12D4023D}" type="presParOf" srcId="{70C613AD-FF8A-9D43-9564-39ACFC14E6CD}" destId="{88905024-0FCB-534E-967C-D62527C8D152}" srcOrd="0" destOrd="0" presId="urn:microsoft.com/office/officeart/2005/8/layout/hList1"/>
    <dgm:cxn modelId="{B07C9DF7-2118-CD4D-8A71-F89D3FBD6912}" type="presParOf" srcId="{70C613AD-FF8A-9D43-9564-39ACFC14E6CD}" destId="{4C54B1B9-4BF0-CC41-BFBE-247F7F64DD00}" srcOrd="1" destOrd="0" presId="urn:microsoft.com/office/officeart/2005/8/layout/hList1"/>
    <dgm:cxn modelId="{4FC3F08D-75E4-454B-9EC3-02E167AF7AA3}" type="presParOf" srcId="{7FC1DA29-0EDC-4142-A50A-C8B07D3F61FC}" destId="{9B5979FA-0EBB-7146-A169-1FEDA1FDB555}" srcOrd="1" destOrd="0" presId="urn:microsoft.com/office/officeart/2005/8/layout/hList1"/>
    <dgm:cxn modelId="{BB538F7D-5329-6049-8827-E47AE3129E9B}" type="presParOf" srcId="{7FC1DA29-0EDC-4142-A50A-C8B07D3F61FC}" destId="{12BA955A-D360-6B4B-8820-7CF3CE5278E7}" srcOrd="2" destOrd="0" presId="urn:microsoft.com/office/officeart/2005/8/layout/hList1"/>
    <dgm:cxn modelId="{43F2B86B-E3A5-CA4B-9FF6-28576133B41B}" type="presParOf" srcId="{12BA955A-D360-6B4B-8820-7CF3CE5278E7}" destId="{D31E7C50-6E94-5C4F-B28B-4EEDDCDC9E9A}" srcOrd="0" destOrd="0" presId="urn:microsoft.com/office/officeart/2005/8/layout/hList1"/>
    <dgm:cxn modelId="{2EABA572-2770-924A-BC35-0E33AA23BFCF}" type="presParOf" srcId="{12BA955A-D360-6B4B-8820-7CF3CE5278E7}" destId="{77B406F0-2DEA-9943-8157-FC3638037D83}" srcOrd="1" destOrd="0" presId="urn:microsoft.com/office/officeart/2005/8/layout/hList1"/>
    <dgm:cxn modelId="{0A6D3161-F7A2-E44F-A5DD-CC0E8CDD0827}" type="presParOf" srcId="{7FC1DA29-0EDC-4142-A50A-C8B07D3F61FC}" destId="{DF678E11-7935-6442-9379-1DDDB362F009}" srcOrd="3" destOrd="0" presId="urn:microsoft.com/office/officeart/2005/8/layout/hList1"/>
    <dgm:cxn modelId="{4D9877B5-2EBA-E344-850D-4D90F571D036}" type="presParOf" srcId="{7FC1DA29-0EDC-4142-A50A-C8B07D3F61FC}" destId="{2E4669F7-A4B8-F440-9845-DF16E480E4B2}" srcOrd="4" destOrd="0" presId="urn:microsoft.com/office/officeart/2005/8/layout/hList1"/>
    <dgm:cxn modelId="{9CBBAFF0-CA14-EE4E-9F1C-462F7C5CA701}" type="presParOf" srcId="{2E4669F7-A4B8-F440-9845-DF16E480E4B2}" destId="{0FEE194B-5917-6142-BFEE-95035C6B01E6}" srcOrd="0" destOrd="0" presId="urn:microsoft.com/office/officeart/2005/8/layout/hList1"/>
    <dgm:cxn modelId="{5464962A-7D50-6048-871B-CD725FEB2F40}" type="presParOf" srcId="{2E4669F7-A4B8-F440-9845-DF16E480E4B2}" destId="{A80B3405-406B-B047-BD30-45CA39B9C503}" srcOrd="1" destOrd="0" presId="urn:microsoft.com/office/officeart/2005/8/layout/hList1"/>
    <dgm:cxn modelId="{7FFB5334-C872-DA49-9DBD-BB30FE4D1AEF}" type="presParOf" srcId="{7FC1DA29-0EDC-4142-A50A-C8B07D3F61FC}" destId="{A3AAE0EB-D3C4-3F49-A9A0-D84E882E941C}" srcOrd="5" destOrd="0" presId="urn:microsoft.com/office/officeart/2005/8/layout/hList1"/>
    <dgm:cxn modelId="{2269B671-B259-0846-BC73-5472ECA97BD6}" type="presParOf" srcId="{7FC1DA29-0EDC-4142-A50A-C8B07D3F61FC}" destId="{16E37197-2FA0-1A4A-A99B-53EAF70648B2}" srcOrd="6" destOrd="0" presId="urn:microsoft.com/office/officeart/2005/8/layout/hList1"/>
    <dgm:cxn modelId="{F2CFA4AE-ADA5-3E47-90BF-C4F3709925F9}" type="presParOf" srcId="{16E37197-2FA0-1A4A-A99B-53EAF70648B2}" destId="{FE745AC5-6BA6-7140-8C06-641A2C231183}" srcOrd="0" destOrd="0" presId="urn:microsoft.com/office/officeart/2005/8/layout/hList1"/>
    <dgm:cxn modelId="{AB5D399F-B4D6-C94C-A85A-199435E45868}" type="presParOf" srcId="{16E37197-2FA0-1A4A-A99B-53EAF70648B2}" destId="{561282DE-9BE8-1742-A1AF-282AC578F06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7A4A8A-D799-0F4A-98BE-BB730C534178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6B0194-8AB6-8A44-BC5A-7D18193E0EC0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NIA</a:t>
          </a:r>
          <a:endParaRPr lang="en-US" dirty="0"/>
        </a:p>
      </dgm:t>
    </dgm:pt>
    <dgm:pt modelId="{26CB9C2B-1ACC-5647-BFED-9C4D64499710}" type="parTrans" cxnId="{CC738F3E-AA65-BC42-ABCD-E9BDFF09488A}">
      <dgm:prSet/>
      <dgm:spPr/>
      <dgm:t>
        <a:bodyPr/>
        <a:lstStyle/>
        <a:p>
          <a:endParaRPr lang="en-US"/>
        </a:p>
      </dgm:t>
    </dgm:pt>
    <dgm:pt modelId="{FA73FED9-935B-BC43-B019-C6F67ECEB21D}" type="sibTrans" cxnId="{CC738F3E-AA65-BC42-ABCD-E9BDFF09488A}">
      <dgm:prSet/>
      <dgm:spPr/>
      <dgm:t>
        <a:bodyPr/>
        <a:lstStyle/>
        <a:p>
          <a:endParaRPr lang="en-US"/>
        </a:p>
      </dgm:t>
    </dgm:pt>
    <dgm:pt modelId="{5A7576C0-A43B-B742-AA66-6D6353F7AE18}">
      <dgm:prSet phldrT="[Text]" custT="1"/>
      <dgm:spPr/>
      <dgm:t>
        <a:bodyPr/>
        <a:lstStyle/>
        <a:p>
          <a:pPr>
            <a:buFontTx/>
            <a:buChar char="-"/>
          </a:pP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Selection criteria based on outstanding IA (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Bukidnon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US" sz="2400" dirty="0"/>
        </a:p>
      </dgm:t>
    </dgm:pt>
    <dgm:pt modelId="{8D2F20FD-F602-2542-8148-91A03BBC9350}" type="parTrans" cxnId="{58B6563F-922C-2D43-B836-764D11B18E8F}">
      <dgm:prSet/>
      <dgm:spPr/>
      <dgm:t>
        <a:bodyPr/>
        <a:lstStyle/>
        <a:p>
          <a:endParaRPr lang="en-US"/>
        </a:p>
      </dgm:t>
    </dgm:pt>
    <dgm:pt modelId="{1E6516B0-360E-DB44-B87E-2C6484DCA3B2}" type="sibTrans" cxnId="{58B6563F-922C-2D43-B836-764D11B18E8F}">
      <dgm:prSet/>
      <dgm:spPr/>
      <dgm:t>
        <a:bodyPr/>
        <a:lstStyle/>
        <a:p>
          <a:endParaRPr lang="en-US"/>
        </a:p>
      </dgm:t>
    </dgm:pt>
    <dgm:pt modelId="{80315950-9903-3F40-A38C-A3F978CC26A7}">
      <dgm:prSet phldrT="[Text]"/>
      <dgm:spPr/>
      <dgm:t>
        <a:bodyPr/>
        <a:lstStyle/>
        <a:p>
          <a:r>
            <a:rPr lang="en-US" dirty="0"/>
            <a:t>NFA</a:t>
          </a:r>
        </a:p>
      </dgm:t>
    </dgm:pt>
    <dgm:pt modelId="{1436CA00-DADD-C247-8A7F-24826DA0FD28}" type="parTrans" cxnId="{03C295B7-0393-8B44-900B-50CB572DECB5}">
      <dgm:prSet/>
      <dgm:spPr/>
      <dgm:t>
        <a:bodyPr/>
        <a:lstStyle/>
        <a:p>
          <a:endParaRPr lang="en-US"/>
        </a:p>
      </dgm:t>
    </dgm:pt>
    <dgm:pt modelId="{78724F8D-87B5-744A-A535-FCA35B443EFA}" type="sibTrans" cxnId="{03C295B7-0393-8B44-900B-50CB572DECB5}">
      <dgm:prSet/>
      <dgm:spPr/>
      <dgm:t>
        <a:bodyPr/>
        <a:lstStyle/>
        <a:p>
          <a:endParaRPr lang="en-US"/>
        </a:p>
      </dgm:t>
    </dgm:pt>
    <dgm:pt modelId="{71CEF272-FDC8-9640-B875-7C4E1BD194CA}">
      <dgm:prSet phldrT="[Text]"/>
      <dgm:spPr/>
      <dgm:t>
        <a:bodyPr/>
        <a:lstStyle/>
        <a:p>
          <a:r>
            <a:rPr lang="en-US" dirty="0"/>
            <a:t>Requires farmers to bring 10% (</a:t>
          </a:r>
          <a:r>
            <a:rPr lang="en-US" dirty="0" err="1"/>
            <a:t>Bukidnon</a:t>
          </a:r>
          <a:r>
            <a:rPr lang="en-US" dirty="0"/>
            <a:t>) to70% (Mindoro) of their harvest before another PO is issues</a:t>
          </a:r>
        </a:p>
      </dgm:t>
    </dgm:pt>
    <dgm:pt modelId="{7D9954CD-7B38-3C47-BDAB-710002F2861C}" type="parTrans" cxnId="{30853200-23A8-2445-9711-B9A9D435FA0D}">
      <dgm:prSet/>
      <dgm:spPr/>
      <dgm:t>
        <a:bodyPr/>
        <a:lstStyle/>
        <a:p>
          <a:endParaRPr lang="en-US"/>
        </a:p>
      </dgm:t>
    </dgm:pt>
    <dgm:pt modelId="{FB644D0E-4394-324E-80C0-1FBF84F3A39D}" type="sibTrans" cxnId="{30853200-23A8-2445-9711-B9A9D435FA0D}">
      <dgm:prSet/>
      <dgm:spPr/>
      <dgm:t>
        <a:bodyPr/>
        <a:lstStyle/>
        <a:p>
          <a:endParaRPr lang="en-US"/>
        </a:p>
      </dgm:t>
    </dgm:pt>
    <dgm:pt modelId="{BB72EB2D-F25C-8A49-AE88-45D08541C6F5}">
      <dgm:prSet phldrT="[Text]"/>
      <dgm:spPr/>
      <dgm:t>
        <a:bodyPr/>
        <a:lstStyle/>
        <a:p>
          <a:r>
            <a:rPr lang="en-US" dirty="0"/>
            <a:t>PO is issued by reliable trader (Bohol RPC)</a:t>
          </a:r>
        </a:p>
      </dgm:t>
    </dgm:pt>
    <dgm:pt modelId="{E7C57A1C-3526-F244-A2C0-CA2FDF1EDA1D}" type="parTrans" cxnId="{E6E10937-4C19-C740-8478-6339624FB108}">
      <dgm:prSet/>
      <dgm:spPr/>
      <dgm:t>
        <a:bodyPr/>
        <a:lstStyle/>
        <a:p>
          <a:endParaRPr lang="en-US"/>
        </a:p>
      </dgm:t>
    </dgm:pt>
    <dgm:pt modelId="{B19B53F7-7F8A-294E-9C17-C3E7176F694D}" type="sibTrans" cxnId="{E6E10937-4C19-C740-8478-6339624FB108}">
      <dgm:prSet/>
      <dgm:spPr/>
      <dgm:t>
        <a:bodyPr/>
        <a:lstStyle/>
        <a:p>
          <a:endParaRPr lang="en-US"/>
        </a:p>
      </dgm:t>
    </dgm:pt>
    <dgm:pt modelId="{E9358B41-3851-EA49-9433-3F6ACA1D7458}">
      <dgm:prSet phldrT="[Text]"/>
      <dgm:spPr/>
      <dgm:t>
        <a:bodyPr/>
        <a:lstStyle/>
        <a:p>
          <a:r>
            <a:rPr lang="en-US" dirty="0"/>
            <a:t>LBP</a:t>
          </a:r>
        </a:p>
      </dgm:t>
    </dgm:pt>
    <dgm:pt modelId="{1BCCACA6-F3C1-CC48-97D4-1C395BE041E3}" type="parTrans" cxnId="{71D170D3-03FF-A344-8402-3A17D14FCFD3}">
      <dgm:prSet/>
      <dgm:spPr/>
      <dgm:t>
        <a:bodyPr/>
        <a:lstStyle/>
        <a:p>
          <a:endParaRPr lang="en-US"/>
        </a:p>
      </dgm:t>
    </dgm:pt>
    <dgm:pt modelId="{61E8B637-2DF1-F342-9182-2EB40CF72E2A}" type="sibTrans" cxnId="{71D170D3-03FF-A344-8402-3A17D14FCFD3}">
      <dgm:prSet/>
      <dgm:spPr/>
      <dgm:t>
        <a:bodyPr/>
        <a:lstStyle/>
        <a:p>
          <a:endParaRPr lang="en-US"/>
        </a:p>
      </dgm:t>
    </dgm:pt>
    <dgm:pt modelId="{D697536E-38A7-5743-B91E-99E897E89EF1}">
      <dgm:prSet phldrT="[Text]"/>
      <dgm:spPr/>
      <dgm:t>
        <a:bodyPr/>
        <a:lstStyle/>
        <a:p>
          <a:r>
            <a:rPr lang="en-US" dirty="0"/>
            <a:t>Ensures bank procedures are followed</a:t>
          </a:r>
        </a:p>
      </dgm:t>
    </dgm:pt>
    <dgm:pt modelId="{DD0D6C3A-C6B4-1E47-A8B4-ACBB6DC0508E}" type="parTrans" cxnId="{F14410EB-6546-6247-A6CB-812539609D53}">
      <dgm:prSet/>
      <dgm:spPr/>
      <dgm:t>
        <a:bodyPr/>
        <a:lstStyle/>
        <a:p>
          <a:endParaRPr lang="en-US"/>
        </a:p>
      </dgm:t>
    </dgm:pt>
    <dgm:pt modelId="{3286C3A6-9BFB-9847-8DAF-D23F57469C5B}" type="sibTrans" cxnId="{F14410EB-6546-6247-A6CB-812539609D53}">
      <dgm:prSet/>
      <dgm:spPr/>
      <dgm:t>
        <a:bodyPr/>
        <a:lstStyle/>
        <a:p>
          <a:endParaRPr lang="en-US"/>
        </a:p>
      </dgm:t>
    </dgm:pt>
    <dgm:pt modelId="{546ACA1B-E7F9-464A-B22D-376C4E2E3FFA}">
      <dgm:prSet phldrT="[Text]" custT="1"/>
      <dgm:spPr/>
      <dgm:t>
        <a:bodyPr/>
        <a:lstStyle/>
        <a:p>
          <a:pPr>
            <a:buFontTx/>
            <a:buChar char="-"/>
          </a:pPr>
          <a:r>
            <a:rPr lang="en-US" sz="2400" dirty="0"/>
            <a:t>Offers assistance in paper work</a:t>
          </a:r>
        </a:p>
      </dgm:t>
    </dgm:pt>
    <dgm:pt modelId="{98A33B63-0C68-694C-8C72-84093CE4EDBD}" type="parTrans" cxnId="{55B5474B-C6CF-F245-A19A-EA668D2FCB66}">
      <dgm:prSet/>
      <dgm:spPr/>
    </dgm:pt>
    <dgm:pt modelId="{D1EE957B-0C7D-8A4E-8AF6-554CC32963E8}" type="sibTrans" cxnId="{55B5474B-C6CF-F245-A19A-EA668D2FCB66}">
      <dgm:prSet/>
      <dgm:spPr/>
    </dgm:pt>
    <dgm:pt modelId="{9A0F2A96-C320-534A-B255-CCF19173E741}">
      <dgm:prSet phldrT="[Text]"/>
      <dgm:spPr/>
      <dgm:t>
        <a:bodyPr/>
        <a:lstStyle/>
        <a:p>
          <a:r>
            <a:rPr lang="en-US" dirty="0"/>
            <a:t>Innovates on treatment of bank collateral (</a:t>
          </a:r>
          <a:r>
            <a:rPr lang="en-US" dirty="0" err="1"/>
            <a:t>Bukidnon</a:t>
          </a:r>
          <a:r>
            <a:rPr lang="en-US" dirty="0"/>
            <a:t>)</a:t>
          </a:r>
        </a:p>
      </dgm:t>
    </dgm:pt>
    <dgm:pt modelId="{9AECD05C-85E2-0445-880E-45CA6AF3D028}" type="parTrans" cxnId="{5DB5C222-3FA2-DC4B-99E6-F61A03F49B48}">
      <dgm:prSet/>
      <dgm:spPr/>
    </dgm:pt>
    <dgm:pt modelId="{6A66FDF5-0504-A94F-B4AA-46CD1E05F2AE}" type="sibTrans" cxnId="{5DB5C222-3FA2-DC4B-99E6-F61A03F49B48}">
      <dgm:prSet/>
      <dgm:spPr/>
    </dgm:pt>
    <dgm:pt modelId="{C51C3601-6E2E-2B40-8948-A4CB65F5AB2A}">
      <dgm:prSet phldrT="[Text]"/>
      <dgm:spPr/>
      <dgm:t>
        <a:bodyPr/>
        <a:lstStyle/>
        <a:p>
          <a:r>
            <a:rPr lang="en-US" dirty="0"/>
            <a:t>Separate unit for SSP (N. </a:t>
          </a:r>
          <a:r>
            <a:rPr lang="en-US" dirty="0" err="1"/>
            <a:t>Ecija</a:t>
          </a:r>
          <a:r>
            <a:rPr lang="en-US" dirty="0"/>
            <a:t>)</a:t>
          </a:r>
        </a:p>
      </dgm:t>
    </dgm:pt>
    <dgm:pt modelId="{F5BA5339-0490-0647-BC79-5564143152BE}" type="parTrans" cxnId="{825CDDFB-841C-A446-A44F-C42C0F57BAB4}">
      <dgm:prSet/>
      <dgm:spPr/>
    </dgm:pt>
    <dgm:pt modelId="{073E83AE-1143-844C-B3CA-D9D9FDE5B8A2}" type="sibTrans" cxnId="{825CDDFB-841C-A446-A44F-C42C0F57BAB4}">
      <dgm:prSet/>
      <dgm:spPr/>
    </dgm:pt>
    <dgm:pt modelId="{7FC1DA29-0EDC-4142-A50A-C8B07D3F61FC}" type="pres">
      <dgm:prSet presAssocID="{BB7A4A8A-D799-0F4A-98BE-BB730C53417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C613AD-FF8A-9D43-9564-39ACFC14E6CD}" type="pres">
      <dgm:prSet presAssocID="{6E6B0194-8AB6-8A44-BC5A-7D18193E0EC0}" presName="composite" presStyleCnt="0"/>
      <dgm:spPr/>
    </dgm:pt>
    <dgm:pt modelId="{88905024-0FCB-534E-967C-D62527C8D152}" type="pres">
      <dgm:prSet presAssocID="{6E6B0194-8AB6-8A44-BC5A-7D18193E0EC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54B1B9-4BF0-CC41-BFBE-247F7F64DD00}" type="pres">
      <dgm:prSet presAssocID="{6E6B0194-8AB6-8A44-BC5A-7D18193E0EC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5979FA-0EBB-7146-A169-1FEDA1FDB555}" type="pres">
      <dgm:prSet presAssocID="{FA73FED9-935B-BC43-B019-C6F67ECEB21D}" presName="space" presStyleCnt="0"/>
      <dgm:spPr/>
    </dgm:pt>
    <dgm:pt modelId="{12BA955A-D360-6B4B-8820-7CF3CE5278E7}" type="pres">
      <dgm:prSet presAssocID="{80315950-9903-3F40-A38C-A3F978CC26A7}" presName="composite" presStyleCnt="0"/>
      <dgm:spPr/>
    </dgm:pt>
    <dgm:pt modelId="{D31E7C50-6E94-5C4F-B28B-4EEDDCDC9E9A}" type="pres">
      <dgm:prSet presAssocID="{80315950-9903-3F40-A38C-A3F978CC26A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406F0-2DEA-9943-8157-FC3638037D83}" type="pres">
      <dgm:prSet presAssocID="{80315950-9903-3F40-A38C-A3F978CC26A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678E11-7935-6442-9379-1DDDB362F009}" type="pres">
      <dgm:prSet presAssocID="{78724F8D-87B5-744A-A535-FCA35B443EFA}" presName="space" presStyleCnt="0"/>
      <dgm:spPr/>
    </dgm:pt>
    <dgm:pt modelId="{2E4669F7-A4B8-F440-9845-DF16E480E4B2}" type="pres">
      <dgm:prSet presAssocID="{E9358B41-3851-EA49-9433-3F6ACA1D7458}" presName="composite" presStyleCnt="0"/>
      <dgm:spPr/>
    </dgm:pt>
    <dgm:pt modelId="{0FEE194B-5917-6142-BFEE-95035C6B01E6}" type="pres">
      <dgm:prSet presAssocID="{E9358B41-3851-EA49-9433-3F6ACA1D745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0B3405-406B-B047-BD30-45CA39B9C503}" type="pres">
      <dgm:prSet presAssocID="{E9358B41-3851-EA49-9433-3F6ACA1D745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C8ADE6-2E52-7D4A-BBD0-C761314BB2B3}" type="presOf" srcId="{80315950-9903-3F40-A38C-A3F978CC26A7}" destId="{D31E7C50-6E94-5C4F-B28B-4EEDDCDC9E9A}" srcOrd="0" destOrd="0" presId="urn:microsoft.com/office/officeart/2005/8/layout/hList1"/>
    <dgm:cxn modelId="{E6E10937-4C19-C740-8478-6339624FB108}" srcId="{80315950-9903-3F40-A38C-A3F978CC26A7}" destId="{BB72EB2D-F25C-8A49-AE88-45D08541C6F5}" srcOrd="1" destOrd="0" parTransId="{E7C57A1C-3526-F244-A2C0-CA2FDF1EDA1D}" sibTransId="{B19B53F7-7F8A-294E-9C17-C3E7176F694D}"/>
    <dgm:cxn modelId="{58B6563F-922C-2D43-B836-764D11B18E8F}" srcId="{6E6B0194-8AB6-8A44-BC5A-7D18193E0EC0}" destId="{5A7576C0-A43B-B742-AA66-6D6353F7AE18}" srcOrd="0" destOrd="0" parTransId="{8D2F20FD-F602-2542-8148-91A03BBC9350}" sibTransId="{1E6516B0-360E-DB44-B87E-2C6484DCA3B2}"/>
    <dgm:cxn modelId="{71D170D3-03FF-A344-8402-3A17D14FCFD3}" srcId="{BB7A4A8A-D799-0F4A-98BE-BB730C534178}" destId="{E9358B41-3851-EA49-9433-3F6ACA1D7458}" srcOrd="2" destOrd="0" parTransId="{1BCCACA6-F3C1-CC48-97D4-1C395BE041E3}" sibTransId="{61E8B637-2DF1-F342-9182-2EB40CF72E2A}"/>
    <dgm:cxn modelId="{30853200-23A8-2445-9711-B9A9D435FA0D}" srcId="{80315950-9903-3F40-A38C-A3F978CC26A7}" destId="{71CEF272-FDC8-9640-B875-7C4E1BD194CA}" srcOrd="0" destOrd="0" parTransId="{7D9954CD-7B38-3C47-BDAB-710002F2861C}" sibTransId="{FB644D0E-4394-324E-80C0-1FBF84F3A39D}"/>
    <dgm:cxn modelId="{F14410EB-6546-6247-A6CB-812539609D53}" srcId="{E9358B41-3851-EA49-9433-3F6ACA1D7458}" destId="{D697536E-38A7-5743-B91E-99E897E89EF1}" srcOrd="0" destOrd="0" parTransId="{DD0D6C3A-C6B4-1E47-A8B4-ACBB6DC0508E}" sibTransId="{3286C3A6-9BFB-9847-8DAF-D23F57469C5B}"/>
    <dgm:cxn modelId="{5DB5C222-3FA2-DC4B-99E6-F61A03F49B48}" srcId="{E9358B41-3851-EA49-9433-3F6ACA1D7458}" destId="{9A0F2A96-C320-534A-B255-CCF19173E741}" srcOrd="1" destOrd="0" parTransId="{9AECD05C-85E2-0445-880E-45CA6AF3D028}" sibTransId="{6A66FDF5-0504-A94F-B4AA-46CD1E05F2AE}"/>
    <dgm:cxn modelId="{6356BF46-F653-0946-97DD-4C375E52CC29}" type="presOf" srcId="{D697536E-38A7-5743-B91E-99E897E89EF1}" destId="{A80B3405-406B-B047-BD30-45CA39B9C503}" srcOrd="0" destOrd="0" presId="urn:microsoft.com/office/officeart/2005/8/layout/hList1"/>
    <dgm:cxn modelId="{55B5474B-C6CF-F245-A19A-EA668D2FCB66}" srcId="{6E6B0194-8AB6-8A44-BC5A-7D18193E0EC0}" destId="{546ACA1B-E7F9-464A-B22D-376C4E2E3FFA}" srcOrd="1" destOrd="0" parTransId="{98A33B63-0C68-694C-8C72-84093CE4EDBD}" sibTransId="{D1EE957B-0C7D-8A4E-8AF6-554CC32963E8}"/>
    <dgm:cxn modelId="{CC738F3E-AA65-BC42-ABCD-E9BDFF09488A}" srcId="{BB7A4A8A-D799-0F4A-98BE-BB730C534178}" destId="{6E6B0194-8AB6-8A44-BC5A-7D18193E0EC0}" srcOrd="0" destOrd="0" parTransId="{26CB9C2B-1ACC-5647-BFED-9C4D64499710}" sibTransId="{FA73FED9-935B-BC43-B019-C6F67ECEB21D}"/>
    <dgm:cxn modelId="{10C3DB6F-1883-9A46-AC71-0AE99D24C11A}" type="presOf" srcId="{546ACA1B-E7F9-464A-B22D-376C4E2E3FFA}" destId="{4C54B1B9-4BF0-CC41-BFBE-247F7F64DD00}" srcOrd="0" destOrd="1" presId="urn:microsoft.com/office/officeart/2005/8/layout/hList1"/>
    <dgm:cxn modelId="{A9226ED8-194B-9F47-AC28-32028BBF1088}" type="presOf" srcId="{5A7576C0-A43B-B742-AA66-6D6353F7AE18}" destId="{4C54B1B9-4BF0-CC41-BFBE-247F7F64DD00}" srcOrd="0" destOrd="0" presId="urn:microsoft.com/office/officeart/2005/8/layout/hList1"/>
    <dgm:cxn modelId="{99768235-ED34-8E42-A560-62EEEEE64F68}" type="presOf" srcId="{71CEF272-FDC8-9640-B875-7C4E1BD194CA}" destId="{77B406F0-2DEA-9943-8157-FC3638037D83}" srcOrd="0" destOrd="0" presId="urn:microsoft.com/office/officeart/2005/8/layout/hList1"/>
    <dgm:cxn modelId="{F6A13DBB-3165-A949-B0EA-9BB641B73628}" type="presOf" srcId="{BB72EB2D-F25C-8A49-AE88-45D08541C6F5}" destId="{77B406F0-2DEA-9943-8157-FC3638037D83}" srcOrd="0" destOrd="1" presId="urn:microsoft.com/office/officeart/2005/8/layout/hList1"/>
    <dgm:cxn modelId="{D37FDE6F-75F1-B049-8086-09ACDC59F927}" type="presOf" srcId="{6E6B0194-8AB6-8A44-BC5A-7D18193E0EC0}" destId="{88905024-0FCB-534E-967C-D62527C8D152}" srcOrd="0" destOrd="0" presId="urn:microsoft.com/office/officeart/2005/8/layout/hList1"/>
    <dgm:cxn modelId="{03C295B7-0393-8B44-900B-50CB572DECB5}" srcId="{BB7A4A8A-D799-0F4A-98BE-BB730C534178}" destId="{80315950-9903-3F40-A38C-A3F978CC26A7}" srcOrd="1" destOrd="0" parTransId="{1436CA00-DADD-C247-8A7F-24826DA0FD28}" sibTransId="{78724F8D-87B5-744A-A535-FCA35B443EFA}"/>
    <dgm:cxn modelId="{F75EB265-6F05-3A44-9FDF-1910A0885E69}" type="presOf" srcId="{9A0F2A96-C320-534A-B255-CCF19173E741}" destId="{A80B3405-406B-B047-BD30-45CA39B9C503}" srcOrd="0" destOrd="1" presId="urn:microsoft.com/office/officeart/2005/8/layout/hList1"/>
    <dgm:cxn modelId="{E670F923-AA8C-9548-AEEA-5C759C9FFAF7}" type="presOf" srcId="{C51C3601-6E2E-2B40-8948-A4CB65F5AB2A}" destId="{A80B3405-406B-B047-BD30-45CA39B9C503}" srcOrd="0" destOrd="2" presId="urn:microsoft.com/office/officeart/2005/8/layout/hList1"/>
    <dgm:cxn modelId="{65F0D9EA-966E-4B4B-BE0C-390EEE777E10}" type="presOf" srcId="{E9358B41-3851-EA49-9433-3F6ACA1D7458}" destId="{0FEE194B-5917-6142-BFEE-95035C6B01E6}" srcOrd="0" destOrd="0" presId="urn:microsoft.com/office/officeart/2005/8/layout/hList1"/>
    <dgm:cxn modelId="{37DD56EF-3654-C446-BD2C-9D641B107319}" type="presOf" srcId="{BB7A4A8A-D799-0F4A-98BE-BB730C534178}" destId="{7FC1DA29-0EDC-4142-A50A-C8B07D3F61FC}" srcOrd="0" destOrd="0" presId="urn:microsoft.com/office/officeart/2005/8/layout/hList1"/>
    <dgm:cxn modelId="{825CDDFB-841C-A446-A44F-C42C0F57BAB4}" srcId="{E9358B41-3851-EA49-9433-3F6ACA1D7458}" destId="{C51C3601-6E2E-2B40-8948-A4CB65F5AB2A}" srcOrd="2" destOrd="0" parTransId="{F5BA5339-0490-0647-BC79-5564143152BE}" sibTransId="{073E83AE-1143-844C-B3CA-D9D9FDE5B8A2}"/>
    <dgm:cxn modelId="{1B09C579-AB2D-1B42-95EC-173680CD749A}" type="presParOf" srcId="{7FC1DA29-0EDC-4142-A50A-C8B07D3F61FC}" destId="{70C613AD-FF8A-9D43-9564-39ACFC14E6CD}" srcOrd="0" destOrd="0" presId="urn:microsoft.com/office/officeart/2005/8/layout/hList1"/>
    <dgm:cxn modelId="{9F250C11-5F19-3F4D-9AC1-BFCD12D4023D}" type="presParOf" srcId="{70C613AD-FF8A-9D43-9564-39ACFC14E6CD}" destId="{88905024-0FCB-534E-967C-D62527C8D152}" srcOrd="0" destOrd="0" presId="urn:microsoft.com/office/officeart/2005/8/layout/hList1"/>
    <dgm:cxn modelId="{B07C9DF7-2118-CD4D-8A71-F89D3FBD6912}" type="presParOf" srcId="{70C613AD-FF8A-9D43-9564-39ACFC14E6CD}" destId="{4C54B1B9-4BF0-CC41-BFBE-247F7F64DD00}" srcOrd="1" destOrd="0" presId="urn:microsoft.com/office/officeart/2005/8/layout/hList1"/>
    <dgm:cxn modelId="{4FC3F08D-75E4-454B-9EC3-02E167AF7AA3}" type="presParOf" srcId="{7FC1DA29-0EDC-4142-A50A-C8B07D3F61FC}" destId="{9B5979FA-0EBB-7146-A169-1FEDA1FDB555}" srcOrd="1" destOrd="0" presId="urn:microsoft.com/office/officeart/2005/8/layout/hList1"/>
    <dgm:cxn modelId="{BB538F7D-5329-6049-8827-E47AE3129E9B}" type="presParOf" srcId="{7FC1DA29-0EDC-4142-A50A-C8B07D3F61FC}" destId="{12BA955A-D360-6B4B-8820-7CF3CE5278E7}" srcOrd="2" destOrd="0" presId="urn:microsoft.com/office/officeart/2005/8/layout/hList1"/>
    <dgm:cxn modelId="{43F2B86B-E3A5-CA4B-9FF6-28576133B41B}" type="presParOf" srcId="{12BA955A-D360-6B4B-8820-7CF3CE5278E7}" destId="{D31E7C50-6E94-5C4F-B28B-4EEDDCDC9E9A}" srcOrd="0" destOrd="0" presId="urn:microsoft.com/office/officeart/2005/8/layout/hList1"/>
    <dgm:cxn modelId="{2EABA572-2770-924A-BC35-0E33AA23BFCF}" type="presParOf" srcId="{12BA955A-D360-6B4B-8820-7CF3CE5278E7}" destId="{77B406F0-2DEA-9943-8157-FC3638037D83}" srcOrd="1" destOrd="0" presId="urn:microsoft.com/office/officeart/2005/8/layout/hList1"/>
    <dgm:cxn modelId="{0A6D3161-F7A2-E44F-A5DD-CC0E8CDD0827}" type="presParOf" srcId="{7FC1DA29-0EDC-4142-A50A-C8B07D3F61FC}" destId="{DF678E11-7935-6442-9379-1DDDB362F009}" srcOrd="3" destOrd="0" presId="urn:microsoft.com/office/officeart/2005/8/layout/hList1"/>
    <dgm:cxn modelId="{4D9877B5-2EBA-E344-850D-4D90F571D036}" type="presParOf" srcId="{7FC1DA29-0EDC-4142-A50A-C8B07D3F61FC}" destId="{2E4669F7-A4B8-F440-9845-DF16E480E4B2}" srcOrd="4" destOrd="0" presId="urn:microsoft.com/office/officeart/2005/8/layout/hList1"/>
    <dgm:cxn modelId="{9CBBAFF0-CA14-EE4E-9F1C-462F7C5CA701}" type="presParOf" srcId="{2E4669F7-A4B8-F440-9845-DF16E480E4B2}" destId="{0FEE194B-5917-6142-BFEE-95035C6B01E6}" srcOrd="0" destOrd="0" presId="urn:microsoft.com/office/officeart/2005/8/layout/hList1"/>
    <dgm:cxn modelId="{5464962A-7D50-6048-871B-CD725FEB2F40}" type="presParOf" srcId="{2E4669F7-A4B8-F440-9845-DF16E480E4B2}" destId="{A80B3405-406B-B047-BD30-45CA39B9C50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6A9EAA-CA35-0A40-A1FE-44BE2EDB2A43}">
      <dsp:nvSpPr>
        <dsp:cNvPr id="0" name=""/>
        <dsp:cNvSpPr/>
      </dsp:nvSpPr>
      <dsp:spPr>
        <a:xfrm>
          <a:off x="0" y="631954"/>
          <a:ext cx="10515600" cy="141676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3912CA-D96F-1C49-BC01-1829642D3C74}">
      <dsp:nvSpPr>
        <dsp:cNvPr id="0" name=""/>
        <dsp:cNvSpPr/>
      </dsp:nvSpPr>
      <dsp:spPr>
        <a:xfrm>
          <a:off x="318363" y="357422"/>
          <a:ext cx="2297412" cy="19658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DEF315-301F-8E47-AD4B-C6854D4695BC}">
      <dsp:nvSpPr>
        <dsp:cNvPr id="0" name=""/>
        <dsp:cNvSpPr/>
      </dsp:nvSpPr>
      <dsp:spPr>
        <a:xfrm rot="10800000">
          <a:off x="318363" y="2680669"/>
          <a:ext cx="2297412" cy="327637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No uniform practice or process followed in issuance  and use of PO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- Not all PO’s are used  (for disposal of harvest or for payment of loan)</a:t>
          </a:r>
        </a:p>
      </dsp:txBody>
      <dsp:txXfrm rot="10800000">
        <a:off x="389016" y="2680669"/>
        <a:ext cx="2156106" cy="3205721"/>
      </dsp:txXfrm>
    </dsp:sp>
    <dsp:sp modelId="{42C92526-E612-BF45-82F7-5B55E9E0CFEF}">
      <dsp:nvSpPr>
        <dsp:cNvPr id="0" name=""/>
        <dsp:cNvSpPr/>
      </dsp:nvSpPr>
      <dsp:spPr>
        <a:xfrm>
          <a:off x="2845517" y="357422"/>
          <a:ext cx="2297412" cy="19658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FAF98D-E73B-414E-9336-DB2590E04C60}">
      <dsp:nvSpPr>
        <dsp:cNvPr id="0" name=""/>
        <dsp:cNvSpPr/>
      </dsp:nvSpPr>
      <dsp:spPr>
        <a:xfrm rot="10800000">
          <a:off x="2845517" y="2680669"/>
          <a:ext cx="2297412" cy="327637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Uses 3 criteria in determining IA for endorsement to LBP: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- IA should be in good standing (ISF)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- Farmer-borrower has no outstanding loan with LBP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- Water availability</a:t>
          </a:r>
        </a:p>
      </dsp:txBody>
      <dsp:txXfrm rot="10800000">
        <a:off x="2916170" y="2680669"/>
        <a:ext cx="2156106" cy="3205721"/>
      </dsp:txXfrm>
    </dsp:sp>
    <dsp:sp modelId="{CAEA22AB-AC87-1847-8C33-F78889935F14}">
      <dsp:nvSpPr>
        <dsp:cNvPr id="0" name=""/>
        <dsp:cNvSpPr/>
      </dsp:nvSpPr>
      <dsp:spPr>
        <a:xfrm>
          <a:off x="5372670" y="357422"/>
          <a:ext cx="2297412" cy="19658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F65DDC-579E-4A43-A469-CBFC5F5E1241}">
      <dsp:nvSpPr>
        <dsp:cNvPr id="0" name=""/>
        <dsp:cNvSpPr/>
      </dsp:nvSpPr>
      <dsp:spPr>
        <a:xfrm rot="10800000">
          <a:off x="5372670" y="2680669"/>
          <a:ext cx="2297412" cy="327637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Assists in identifying farmer-borrowers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- Assists in requirements from NIA, NFA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- Consolidates and endorses loans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- Monitors payment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- Implements MTA (Mindoro)</a:t>
          </a:r>
        </a:p>
      </dsp:txBody>
      <dsp:txXfrm rot="10800000">
        <a:off x="5443323" y="2680669"/>
        <a:ext cx="2156106" cy="3205721"/>
      </dsp:txXfrm>
    </dsp:sp>
    <dsp:sp modelId="{26DB0319-77D5-C04E-942A-B5B2D7DCFE3D}">
      <dsp:nvSpPr>
        <dsp:cNvPr id="0" name=""/>
        <dsp:cNvSpPr/>
      </dsp:nvSpPr>
      <dsp:spPr>
        <a:xfrm>
          <a:off x="7899823" y="357422"/>
          <a:ext cx="2297412" cy="19658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8F5357-E08E-C242-8342-62D68E57E4FD}">
      <dsp:nvSpPr>
        <dsp:cNvPr id="0" name=""/>
        <dsp:cNvSpPr/>
      </dsp:nvSpPr>
      <dsp:spPr>
        <a:xfrm rot="10800000">
          <a:off x="7899823" y="2680669"/>
          <a:ext cx="2297412" cy="327637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u="sng" kern="1200" dirty="0"/>
            <a:t>LBP</a:t>
          </a:r>
          <a:r>
            <a:rPr lang="en-US" sz="1700" kern="1200" dirty="0"/>
            <a:t>: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- Nueva </a:t>
          </a:r>
          <a:r>
            <a:rPr lang="en-US" sz="1700" kern="1200" dirty="0" err="1"/>
            <a:t>Ecija</a:t>
          </a:r>
          <a:r>
            <a:rPr lang="en-US" sz="1700" kern="1200" dirty="0"/>
            <a:t> – has a separate unit for SSP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- Different collaterals – some still use animal registration, use of appliance (</a:t>
          </a:r>
          <a:r>
            <a:rPr lang="en-US" sz="1700" kern="1200" dirty="0" err="1"/>
            <a:t>Bukidnon</a:t>
          </a:r>
          <a:r>
            <a:rPr lang="en-US" sz="1700" kern="1200" dirty="0"/>
            <a:t>), ownership of land (Bohol)</a:t>
          </a:r>
        </a:p>
      </dsp:txBody>
      <dsp:txXfrm rot="10800000">
        <a:off x="7970476" y="2680669"/>
        <a:ext cx="2156106" cy="32057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05024-0FCB-534E-967C-D62527C8D152}">
      <dsp:nvSpPr>
        <dsp:cNvPr id="0" name=""/>
        <dsp:cNvSpPr/>
      </dsp:nvSpPr>
      <dsp:spPr>
        <a:xfrm>
          <a:off x="3953" y="822163"/>
          <a:ext cx="2377306" cy="8651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latin typeface="Arial" panose="020B0604020202020204" pitchFamily="34" charset="0"/>
              <a:cs typeface="Arial" panose="020B0604020202020204" pitchFamily="34" charset="0"/>
            </a:rPr>
            <a:t>Selection of borrowers</a:t>
          </a:r>
          <a:endParaRPr lang="en-US" sz="2400" kern="1200" dirty="0"/>
        </a:p>
      </dsp:txBody>
      <dsp:txXfrm>
        <a:off x="3953" y="822163"/>
        <a:ext cx="2377306" cy="865193"/>
      </dsp:txXfrm>
    </dsp:sp>
    <dsp:sp modelId="{4C54B1B9-4BF0-CC41-BFBE-247F7F64DD00}">
      <dsp:nvSpPr>
        <dsp:cNvPr id="0" name=""/>
        <dsp:cNvSpPr/>
      </dsp:nvSpPr>
      <dsp:spPr>
        <a:xfrm>
          <a:off x="3953" y="1687357"/>
          <a:ext cx="2377306" cy="24520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Uses criteria in selection of borrowers outstanding farmers</a:t>
          </a:r>
          <a:endParaRPr lang="en-US" sz="2400" kern="1200" dirty="0"/>
        </a:p>
      </dsp:txBody>
      <dsp:txXfrm>
        <a:off x="3953" y="1687357"/>
        <a:ext cx="2377306" cy="2452099"/>
      </dsp:txXfrm>
    </dsp:sp>
    <dsp:sp modelId="{D31E7C50-6E94-5C4F-B28B-4EEDDCDC9E9A}">
      <dsp:nvSpPr>
        <dsp:cNvPr id="0" name=""/>
        <dsp:cNvSpPr/>
      </dsp:nvSpPr>
      <dsp:spPr>
        <a:xfrm>
          <a:off x="2714082" y="822163"/>
          <a:ext cx="2377306" cy="8651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Processing of documents</a:t>
          </a:r>
        </a:p>
      </dsp:txBody>
      <dsp:txXfrm>
        <a:off x="2714082" y="822163"/>
        <a:ext cx="2377306" cy="865193"/>
      </dsp:txXfrm>
    </dsp:sp>
    <dsp:sp modelId="{77B406F0-2DEA-9943-8157-FC3638037D83}">
      <dsp:nvSpPr>
        <dsp:cNvPr id="0" name=""/>
        <dsp:cNvSpPr/>
      </dsp:nvSpPr>
      <dsp:spPr>
        <a:xfrm>
          <a:off x="2714082" y="1687357"/>
          <a:ext cx="2377306" cy="24520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Hire coordinators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Pay IA member for processing</a:t>
          </a:r>
        </a:p>
      </dsp:txBody>
      <dsp:txXfrm>
        <a:off x="2714082" y="1687357"/>
        <a:ext cx="2377306" cy="2452099"/>
      </dsp:txXfrm>
    </dsp:sp>
    <dsp:sp modelId="{0FEE194B-5917-6142-BFEE-95035C6B01E6}">
      <dsp:nvSpPr>
        <dsp:cNvPr id="0" name=""/>
        <dsp:cNvSpPr/>
      </dsp:nvSpPr>
      <dsp:spPr>
        <a:xfrm>
          <a:off x="5424211" y="822163"/>
          <a:ext cx="2377306" cy="8651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Loan Payment</a:t>
          </a:r>
        </a:p>
      </dsp:txBody>
      <dsp:txXfrm>
        <a:off x="5424211" y="822163"/>
        <a:ext cx="2377306" cy="865193"/>
      </dsp:txXfrm>
    </dsp:sp>
    <dsp:sp modelId="{A80B3405-406B-B047-BD30-45CA39B9C503}">
      <dsp:nvSpPr>
        <dsp:cNvPr id="0" name=""/>
        <dsp:cNvSpPr/>
      </dsp:nvSpPr>
      <dsp:spPr>
        <a:xfrm>
          <a:off x="5424211" y="1687357"/>
          <a:ext cx="2377306" cy="24520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Monitoring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Payment is a shared responsibility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Discussed in meetings</a:t>
          </a:r>
        </a:p>
      </dsp:txBody>
      <dsp:txXfrm>
        <a:off x="5424211" y="1687357"/>
        <a:ext cx="2377306" cy="2452099"/>
      </dsp:txXfrm>
    </dsp:sp>
    <dsp:sp modelId="{FE745AC5-6BA6-7140-8C06-641A2C231183}">
      <dsp:nvSpPr>
        <dsp:cNvPr id="0" name=""/>
        <dsp:cNvSpPr/>
      </dsp:nvSpPr>
      <dsp:spPr>
        <a:xfrm>
          <a:off x="8134340" y="822163"/>
          <a:ext cx="2377306" cy="8651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Implementation of MTA</a:t>
          </a:r>
        </a:p>
      </dsp:txBody>
      <dsp:txXfrm>
        <a:off x="8134340" y="822163"/>
        <a:ext cx="2377306" cy="865193"/>
      </dsp:txXfrm>
    </dsp:sp>
    <dsp:sp modelId="{561282DE-9BE8-1742-A1AF-282AC578F063}">
      <dsp:nvSpPr>
        <dsp:cNvPr id="0" name=""/>
        <dsp:cNvSpPr/>
      </dsp:nvSpPr>
      <dsp:spPr>
        <a:xfrm>
          <a:off x="8134340" y="1687357"/>
          <a:ext cx="2377306" cy="24520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first offered to relatives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IA president takes over</a:t>
          </a:r>
        </a:p>
      </dsp:txBody>
      <dsp:txXfrm>
        <a:off x="8134340" y="1687357"/>
        <a:ext cx="2377306" cy="24520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05024-0FCB-534E-967C-D62527C8D152}">
      <dsp:nvSpPr>
        <dsp:cNvPr id="0" name=""/>
        <dsp:cNvSpPr/>
      </dsp:nvSpPr>
      <dsp:spPr>
        <a:xfrm>
          <a:off x="3286" y="82401"/>
          <a:ext cx="3203971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>
              <a:latin typeface="Arial" panose="020B0604020202020204" pitchFamily="34" charset="0"/>
              <a:cs typeface="Arial" panose="020B0604020202020204" pitchFamily="34" charset="0"/>
            </a:rPr>
            <a:t>NIA</a:t>
          </a:r>
          <a:endParaRPr lang="en-US" sz="2600" kern="1200" dirty="0"/>
        </a:p>
      </dsp:txBody>
      <dsp:txXfrm>
        <a:off x="3286" y="82401"/>
        <a:ext cx="3203971" cy="748800"/>
      </dsp:txXfrm>
    </dsp:sp>
    <dsp:sp modelId="{4C54B1B9-4BF0-CC41-BFBE-247F7F64DD00}">
      <dsp:nvSpPr>
        <dsp:cNvPr id="0" name=""/>
        <dsp:cNvSpPr/>
      </dsp:nvSpPr>
      <dsp:spPr>
        <a:xfrm>
          <a:off x="3286" y="831201"/>
          <a:ext cx="3203971" cy="40480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Selection criteria based on outstanding IA (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Bukidnon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2400" kern="1200" dirty="0"/>
            <a:t>Offers assistance in paper work</a:t>
          </a:r>
        </a:p>
      </dsp:txBody>
      <dsp:txXfrm>
        <a:off x="3286" y="831201"/>
        <a:ext cx="3203971" cy="4048017"/>
      </dsp:txXfrm>
    </dsp:sp>
    <dsp:sp modelId="{D31E7C50-6E94-5C4F-B28B-4EEDDCDC9E9A}">
      <dsp:nvSpPr>
        <dsp:cNvPr id="0" name=""/>
        <dsp:cNvSpPr/>
      </dsp:nvSpPr>
      <dsp:spPr>
        <a:xfrm>
          <a:off x="3655814" y="82401"/>
          <a:ext cx="3203971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NFA</a:t>
          </a:r>
        </a:p>
      </dsp:txBody>
      <dsp:txXfrm>
        <a:off x="3655814" y="82401"/>
        <a:ext cx="3203971" cy="748800"/>
      </dsp:txXfrm>
    </dsp:sp>
    <dsp:sp modelId="{77B406F0-2DEA-9943-8157-FC3638037D83}">
      <dsp:nvSpPr>
        <dsp:cNvPr id="0" name=""/>
        <dsp:cNvSpPr/>
      </dsp:nvSpPr>
      <dsp:spPr>
        <a:xfrm>
          <a:off x="3655814" y="831201"/>
          <a:ext cx="3203971" cy="40480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/>
            <a:t>Requires farmers to bring 10% (</a:t>
          </a:r>
          <a:r>
            <a:rPr lang="en-US" sz="2600" kern="1200" dirty="0" err="1"/>
            <a:t>Bukidnon</a:t>
          </a:r>
          <a:r>
            <a:rPr lang="en-US" sz="2600" kern="1200" dirty="0"/>
            <a:t>) to70% (Mindoro) of their harvest before another PO is issues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/>
            <a:t>PO is issued by reliable trader (Bohol RPC)</a:t>
          </a:r>
        </a:p>
      </dsp:txBody>
      <dsp:txXfrm>
        <a:off x="3655814" y="831201"/>
        <a:ext cx="3203971" cy="4048017"/>
      </dsp:txXfrm>
    </dsp:sp>
    <dsp:sp modelId="{0FEE194B-5917-6142-BFEE-95035C6B01E6}">
      <dsp:nvSpPr>
        <dsp:cNvPr id="0" name=""/>
        <dsp:cNvSpPr/>
      </dsp:nvSpPr>
      <dsp:spPr>
        <a:xfrm>
          <a:off x="7308342" y="82401"/>
          <a:ext cx="3203971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LBP</a:t>
          </a:r>
        </a:p>
      </dsp:txBody>
      <dsp:txXfrm>
        <a:off x="7308342" y="82401"/>
        <a:ext cx="3203971" cy="748800"/>
      </dsp:txXfrm>
    </dsp:sp>
    <dsp:sp modelId="{A80B3405-406B-B047-BD30-45CA39B9C503}">
      <dsp:nvSpPr>
        <dsp:cNvPr id="0" name=""/>
        <dsp:cNvSpPr/>
      </dsp:nvSpPr>
      <dsp:spPr>
        <a:xfrm>
          <a:off x="7308342" y="831201"/>
          <a:ext cx="3203971" cy="40480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/>
            <a:t>Ensures bank procedures are followed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/>
            <a:t>Innovates on treatment of bank collateral (</a:t>
          </a:r>
          <a:r>
            <a:rPr lang="en-US" sz="2600" kern="1200" dirty="0" err="1"/>
            <a:t>Bukidnon</a:t>
          </a:r>
          <a:r>
            <a:rPr lang="en-US" sz="2600" kern="1200" dirty="0"/>
            <a:t>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/>
            <a:t>Separate unit for SSP (N. </a:t>
          </a:r>
          <a:r>
            <a:rPr lang="en-US" sz="2600" kern="1200" dirty="0" err="1"/>
            <a:t>Ecija</a:t>
          </a:r>
          <a:r>
            <a:rPr lang="en-US" sz="2600" kern="1200" dirty="0"/>
            <a:t>)</a:t>
          </a:r>
        </a:p>
      </dsp:txBody>
      <dsp:txXfrm>
        <a:off x="7308342" y="831201"/>
        <a:ext cx="3203971" cy="40480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C4C9F-D429-49F2-9B0F-A660675D4950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837BC-77E5-4E17-9615-E7B0B0498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61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endParaRPr lang="en-PH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B748EB68-7734-4359-984B-A12D457C3AB2}" type="datetimeFigureOut">
              <a:rPr lang="en-PH" altLang="en-US"/>
              <a:pPr/>
              <a:t>2/26/2018</a:t>
            </a:fld>
            <a:endParaRPr lang="en-PH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PH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PH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endParaRPr lang="en-PH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2424C9A3-5115-47B5-B948-494AD089B859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8774136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EEB9A3B4-1E6F-46F0-9B39-FD4833BADC23}" type="slidenum">
              <a:rPr lang="en-PH" altLang="en-US">
                <a:latin typeface="Calibri" panose="020F0502020204030204" pitchFamily="34" charset="0"/>
              </a:rPr>
              <a:pPr/>
              <a:t>1</a:t>
            </a:fld>
            <a:endParaRPr lang="en-PH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40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F5A65607-7FEA-40C4-9A01-C733A9C57F2C}" type="slidenum">
              <a:rPr lang="en-PH" altLang="en-US">
                <a:latin typeface="Calibri" panose="020F0502020204030204" pitchFamily="34" charset="0"/>
              </a:rPr>
              <a:pPr/>
              <a:t>3</a:t>
            </a:fld>
            <a:endParaRPr lang="en-PH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29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4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376212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9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602918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10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497806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13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734809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14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624319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15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148692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16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148725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17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840074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practices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18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84057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21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037706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35% female, 65% male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22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312706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24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703904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dirty="0"/>
              <a:t>Concentrated in regions 2, 3 and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25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5427438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Showing the increasing trend in number of borrowers in the survey areas as per LBP LC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28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887415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 data confirming the LBP LC data on the trend on increasing number of borrowers in the survey sites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29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383329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dirty="0"/>
              <a:t>Female: 37%, males 63% for beneficiaries</a:t>
            </a:r>
          </a:p>
          <a:p>
            <a:r>
              <a:rPr lang="en-PH" dirty="0"/>
              <a:t>Percentages for males and females are computed based on total respondents (527) and not on total males (330 or 359) and total female (197 or 168) samples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30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9165352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32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2701841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dirty="0"/>
              <a:t>No significant difference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33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42838987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35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6405351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36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3440243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49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81383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Considering the type of seed, and interest payments (from monthly to per season)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50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4083876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54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9907422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58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41083419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66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768618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C9A3-5115-47B5-B948-494AD089B859}" type="slidenum">
              <a:rPr lang="en-PH" altLang="en-US" smtClean="0"/>
              <a:pPr/>
              <a:t>79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523140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17EE-6EA8-47CE-B84D-701435EADA69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74D3-D91C-4D40-BA59-F21C181FDA69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78380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5A014-41E4-42E9-8495-A2F2F4607232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649B-9228-48D7-8389-32097A34FDC2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96389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486B-171E-4BC7-B436-1AA71818064B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1CCF-A006-4988-97A3-382EA0EA3A66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602060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C2000-CE3D-4636-9F4B-254C050E5F02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E6EF5-44C9-4A07-A4A8-09571B22B8B4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91770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E862-514D-4CA1-879A-02B2FF9540DA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B7BFE-C311-450C-AD2D-57CCEF8E2055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208960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F3FE-9401-42D1-B240-6F24F55B73BF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35A6-74E2-4E41-8AE4-924DBF1C28DB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59499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5103-3527-4712-9EB7-1CAF0F3451F7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657FD-D59F-4527-8972-8C9DF2B87FFC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60800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67BE-B1A2-4955-BCC1-848AADF779BA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292F7-9EF9-4B0E-9384-6403ECE65A3F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17050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FCE69-F801-4C0D-8DA8-6B2218CA7130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9EBC-84CB-4F04-9555-940B4E9EF419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650884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02F1-2F02-4B8D-9E9E-14AECB37FEE2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E43D-6E9C-4C14-A016-37F6629EAA51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873612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0C855-21D0-4659-89D9-587242CC3A51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6850-89D8-4CF3-BBA1-2B5D5DCE5B48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454014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52E05-9F6C-4E0C-A794-BF4736990A07}" type="datetimeFigureOut">
              <a:rPr lang="en-PH" altLang="en-US" smtClean="0"/>
              <a:pPr/>
              <a:t>2/26/2018</a:t>
            </a:fld>
            <a:endParaRPr lang="en-P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D3960-2294-4635-889E-D82A4F8E1E6D}" type="slidenum">
              <a:rPr lang="en-PH" altLang="en-US" smtClean="0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21780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hart" Target="../charts/char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5.xml"/><Relationship Id="rId4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chart" Target="../charts/chart4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/>
          <p:cNvSpPr>
            <a:spLocks noGrp="1"/>
          </p:cNvSpPr>
          <p:nvPr>
            <p:ph type="ctrTitle"/>
          </p:nvPr>
        </p:nvSpPr>
        <p:spPr>
          <a:xfrm>
            <a:off x="1514689" y="2572716"/>
            <a:ext cx="9318625" cy="1410346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5000" b="1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Mid-Term Program Assessment of the </a:t>
            </a:r>
            <a:r>
              <a:rPr lang="en-US" altLang="en-US" sz="5000" b="1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Sikat</a:t>
            </a:r>
            <a:r>
              <a:rPr lang="en-US" altLang="en-US" sz="5000" b="1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en-US" altLang="en-US" sz="5000" b="1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Saka</a:t>
            </a:r>
            <a:r>
              <a:rPr lang="en-US" altLang="en-US" sz="5000" b="1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 Program (SSP)</a:t>
            </a:r>
            <a:endParaRPr lang="en-PH" altLang="en-US" sz="500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172" name="Subtitle 2"/>
          <p:cNvSpPr>
            <a:spLocks noGrp="1"/>
          </p:cNvSpPr>
          <p:nvPr>
            <p:ph type="subTitle" idx="1"/>
          </p:nvPr>
        </p:nvSpPr>
        <p:spPr>
          <a:xfrm>
            <a:off x="2528138" y="4216530"/>
            <a:ext cx="7589520" cy="1463040"/>
          </a:xfrm>
        </p:spPr>
        <p:txBody>
          <a:bodyPr>
            <a:noAutofit/>
          </a:bodyPr>
          <a:lstStyle/>
          <a:p>
            <a:pPr algn="ctr" eaLnBrk="1" hangingPunct="1">
              <a:buFont typeface="Arial" charset="0"/>
              <a:buNone/>
              <a:defRPr/>
            </a:pPr>
            <a:r>
              <a:rPr lang="en-PH" altLang="en-US" sz="2800" b="1" dirty="0">
                <a:solidFill>
                  <a:schemeClr val="bg1"/>
                </a:solidFill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Dr. </a:t>
            </a:r>
            <a:r>
              <a:rPr lang="en-PH" altLang="en-US" sz="2800" b="1" dirty="0" err="1">
                <a:solidFill>
                  <a:schemeClr val="bg1"/>
                </a:solidFill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Fezoil</a:t>
            </a:r>
            <a:r>
              <a:rPr lang="en-PH" altLang="en-US" sz="2800" b="1" dirty="0">
                <a:solidFill>
                  <a:schemeClr val="bg1"/>
                </a:solidFill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 Luz C. </a:t>
            </a:r>
            <a:r>
              <a:rPr lang="en-PH" altLang="en-US" sz="2800" b="1" dirty="0" err="1">
                <a:solidFill>
                  <a:schemeClr val="bg1"/>
                </a:solidFill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Decena</a:t>
            </a:r>
            <a:endParaRPr lang="en-PH" altLang="en-US" sz="2800" b="1" dirty="0">
              <a:solidFill>
                <a:schemeClr val="bg1"/>
              </a:solidFill>
              <a:latin typeface="Cambria" pitchFamily="18" charset="0"/>
              <a:ea typeface="Verdana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en-PH" altLang="en-US" sz="2800" b="1" dirty="0">
                <a:solidFill>
                  <a:schemeClr val="bg1"/>
                </a:solidFill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Lead Consultant, ASPSI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en-PH" altLang="en-US" sz="2800" b="1" dirty="0">
                <a:solidFill>
                  <a:schemeClr val="bg1"/>
                </a:solidFill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Final Report</a:t>
            </a:r>
          </a:p>
          <a:p>
            <a:pPr algn="ctr">
              <a:defRPr/>
            </a:pPr>
            <a:r>
              <a:rPr lang="en-PH" altLang="en-US" sz="2800" b="1" dirty="0">
                <a:solidFill>
                  <a:schemeClr val="bg1"/>
                </a:solidFill>
                <a:latin typeface="Cambria" pitchFamily="18" charset="0"/>
                <a:ea typeface="Verdana" pitchFamily="34" charset="0"/>
                <a:cs typeface="Arial" panose="020B0604020202020204" pitchFamily="34" charset="0"/>
              </a:rPr>
              <a:t>ACPC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52760" y="0"/>
            <a:ext cx="153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880953-86DB-CA4C-98CD-3F9667B79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824"/>
            <a:ext cx="10515600" cy="1325563"/>
          </a:xfrm>
        </p:spPr>
        <p:txBody>
          <a:bodyPr/>
          <a:lstStyle/>
          <a:p>
            <a:pPr algn="ctr"/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Outline of Presentation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A4D904DE-B7E0-AF44-BE90-15BC06DF9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Introduction, Objectives, Framework, and Methodology</a:t>
            </a:r>
            <a:endParaRPr lang="en-PH" dirty="0"/>
          </a:p>
          <a:p>
            <a:pPr lvl="0"/>
            <a:r>
              <a:rPr lang="en-US" dirty="0"/>
              <a:t>Results and Discussion</a:t>
            </a:r>
            <a:endParaRPr lang="en-PH" dirty="0"/>
          </a:p>
          <a:p>
            <a:pPr lvl="1">
              <a:buFont typeface="Wingdings" pitchFamily="2" charset="2"/>
              <a:buChar char="Ø"/>
            </a:pPr>
            <a:r>
              <a:rPr lang="en-US" dirty="0"/>
              <a:t> Performance Evaluation</a:t>
            </a:r>
            <a:endParaRPr lang="en-PH" dirty="0"/>
          </a:p>
          <a:p>
            <a:pPr lvl="2">
              <a:buFont typeface="Wingdings" pitchFamily="2" charset="2"/>
              <a:buChar char="v"/>
            </a:pPr>
            <a:r>
              <a:rPr lang="en-US" dirty="0"/>
              <a:t>Process of SSP implementation in the field</a:t>
            </a:r>
            <a:endParaRPr lang="en-PH" dirty="0"/>
          </a:p>
          <a:p>
            <a:pPr lvl="2">
              <a:buFont typeface="Wingdings" pitchFamily="2" charset="2"/>
              <a:buChar char="v"/>
            </a:pPr>
            <a:r>
              <a:rPr lang="en-US" dirty="0"/>
              <a:t>SSP reach</a:t>
            </a:r>
            <a:endParaRPr lang="en-PH" dirty="0"/>
          </a:p>
          <a:p>
            <a:pPr lvl="1">
              <a:buFont typeface="Wingdings" pitchFamily="2" charset="2"/>
              <a:buChar char="Ø"/>
            </a:pPr>
            <a:r>
              <a:rPr lang="en-US" dirty="0"/>
              <a:t> Impact Evaluation: Survey Results</a:t>
            </a:r>
            <a:endParaRPr lang="en-PH" dirty="0"/>
          </a:p>
          <a:p>
            <a:pPr lvl="2">
              <a:buFont typeface="Wingdings" pitchFamily="2" charset="2"/>
              <a:buChar char="v"/>
            </a:pPr>
            <a:r>
              <a:rPr lang="en-US" dirty="0"/>
              <a:t>Profile (farmer and farm)</a:t>
            </a:r>
            <a:endParaRPr lang="en-PH" dirty="0"/>
          </a:p>
          <a:p>
            <a:pPr lvl="2">
              <a:buFont typeface="Wingdings" pitchFamily="2" charset="2"/>
              <a:buChar char="v"/>
            </a:pPr>
            <a:r>
              <a:rPr lang="en-US" dirty="0"/>
              <a:t>Credit information – access, utilization, repayment, problems</a:t>
            </a:r>
            <a:endParaRPr lang="en-PH" dirty="0"/>
          </a:p>
          <a:p>
            <a:pPr lvl="2">
              <a:buFont typeface="Wingdings" pitchFamily="2" charset="2"/>
              <a:buChar char="v"/>
            </a:pPr>
            <a:r>
              <a:rPr lang="en-US" dirty="0"/>
              <a:t>Impact - partial budget and PSM</a:t>
            </a:r>
            <a:endParaRPr lang="en-PH" dirty="0"/>
          </a:p>
          <a:p>
            <a:pPr lvl="2">
              <a:buFont typeface="Wingdings" pitchFamily="2" charset="2"/>
              <a:buChar char="v"/>
            </a:pPr>
            <a:r>
              <a:rPr lang="en-US" dirty="0"/>
              <a:t>Perception of respondents on SSP (by institution)</a:t>
            </a:r>
            <a:endParaRPr lang="en-PH" dirty="0"/>
          </a:p>
          <a:p>
            <a:pPr lvl="0"/>
            <a:r>
              <a:rPr lang="en-US" dirty="0"/>
              <a:t>Conclusions and Recommendations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122892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1501458" y="222881"/>
            <a:ext cx="10018712" cy="804041"/>
          </a:xfrm>
        </p:spPr>
        <p:txBody>
          <a:bodyPr>
            <a:noAutofit/>
          </a:bodyPr>
          <a:lstStyle/>
          <a:p>
            <a:pPr eaLnBrk="1" hangingPunct="1"/>
            <a:r>
              <a:rPr lang="en-PH" altLang="en-US" sz="4000" b="1" dirty="0">
                <a:ln>
                  <a:noFill/>
                </a:ln>
                <a:latin typeface="Arial" panose="020B0604020202020204" pitchFamily="34" charset="0"/>
                <a:ea typeface="Impact" panose="020B080603090205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896471" y="1128142"/>
            <a:ext cx="11152093" cy="4567054"/>
          </a:xfrm>
        </p:spPr>
        <p:txBody>
          <a:bodyPr>
            <a:noAutofit/>
          </a:bodyPr>
          <a:lstStyle/>
          <a:p>
            <a:pPr marL="627063" indent="-627063" algn="just">
              <a:buFont typeface="Wingdings" pitchFamily="2" charset="2"/>
              <a:buChar char="Ø"/>
            </a:pPr>
            <a:r>
              <a:rPr lang="en-PH" altLang="en-US" sz="22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one of the six programs under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Agro-Industry Modernization Credit and Financing Program (</a:t>
            </a:r>
            <a:r>
              <a:rPr lang="en-PH" altLang="en-US" sz="22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AMCFP)</a:t>
            </a:r>
          </a:p>
          <a:p>
            <a:pPr algn="just">
              <a:buFont typeface="Wingdings" pitchFamily="2" charset="2"/>
              <a:buChar char="Ø"/>
            </a:pPr>
            <a:endParaRPr lang="en-PH" altLang="en-US" sz="8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627063" indent="-627063" algn="just">
              <a:buFont typeface="Wingdings" pitchFamily="2" charset="2"/>
              <a:buChar char="Ø"/>
            </a:pPr>
            <a:r>
              <a:rPr lang="en-PH" altLang="en-US" sz="22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launched in 2012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with the goal to (a) help more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palay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farmers access timely, adequate and affordable production credit, and (b) improve the viability of agricultural production by ensuring availability of irrigation services, extension, links to markets and providing a favorable economic environment</a:t>
            </a:r>
          </a:p>
          <a:p>
            <a:pPr algn="just">
              <a:buFont typeface="Wingdings" pitchFamily="2" charset="2"/>
              <a:buChar char="Ø"/>
            </a:pPr>
            <a:endParaRPr lang="en-PH" altLang="en-US" sz="8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627063" indent="-627063" algn="just" eaLnBrk="1" hangingPunct="1">
              <a:buFont typeface="Wingdings" pitchFamily="2" charset="2"/>
              <a:buChar char="Ø"/>
            </a:pPr>
            <a:r>
              <a:rPr lang="en-PH" altLang="en-US" sz="22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integrated financing program jointly implemented by</a:t>
            </a:r>
          </a:p>
          <a:p>
            <a:pPr marL="1255713" lvl="1" algn="just" eaLnBrk="1" hangingPunct="1">
              <a:buFont typeface="Courier New" panose="02070309020205020404" pitchFamily="49" charset="0"/>
              <a:buChar char="o"/>
            </a:pPr>
            <a:r>
              <a:rPr lang="en-PH" altLang="en-US" sz="22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DA, ACPC, ATI, NIA, NFA</a:t>
            </a:r>
          </a:p>
          <a:p>
            <a:pPr marL="1255713" lvl="1" algn="just" eaLnBrk="1" hangingPunct="1">
              <a:buFont typeface="Courier New" panose="02070309020205020404" pitchFamily="49" charset="0"/>
              <a:buChar char="o"/>
            </a:pPr>
            <a:r>
              <a:rPr lang="en-PH" altLang="en-US" sz="22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LBP, PCIC</a:t>
            </a:r>
          </a:p>
        </p:txBody>
      </p:sp>
      <p:pic>
        <p:nvPicPr>
          <p:cNvPr id="82946" name="Picture 2" descr="Related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0626" y="3820725"/>
            <a:ext cx="4555910" cy="30372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831188" y="30480"/>
            <a:ext cx="6098113" cy="1096963"/>
          </a:xfrm>
        </p:spPr>
        <p:txBody>
          <a:bodyPr>
            <a:normAutofit/>
          </a:bodyPr>
          <a:lstStyle/>
          <a:p>
            <a:pPr eaLnBrk="1" hangingPunct="1"/>
            <a:r>
              <a:rPr lang="en-PH" altLang="en-US" sz="4000" b="1" dirty="0">
                <a:ln>
                  <a:noFill/>
                </a:ln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820" y="987442"/>
            <a:ext cx="10259879" cy="4237037"/>
          </a:xfrm>
        </p:spPr>
        <p:txBody>
          <a:bodyPr>
            <a:noAutofit/>
          </a:bodyPr>
          <a:lstStyle/>
          <a:p>
            <a:pPr marL="1371600" indent="-1371600" algn="just" eaLnBrk="1" hangingPunct="1">
              <a:buFont typeface="Arial" panose="020B0604020202020204" pitchFamily="34" charset="0"/>
              <a:buNone/>
            </a:pPr>
            <a:r>
              <a:rPr lang="en-PH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General: </a:t>
            </a:r>
            <a:r>
              <a:rPr lang="en-US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to determine the program accomplishments </a:t>
            </a:r>
            <a:r>
              <a:rPr lang="en-US" altLang="en-US" sz="24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vis</a:t>
            </a:r>
            <a:r>
              <a:rPr lang="en-US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-a-</a:t>
            </a:r>
            <a:r>
              <a:rPr lang="en-US" altLang="en-US" sz="24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vis</a:t>
            </a:r>
            <a:r>
              <a:rPr lang="en-US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its component targets/objectives.</a:t>
            </a:r>
            <a:endParaRPr lang="en-PH" altLang="en-US" sz="24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1371600" indent="-1371600" algn="just" eaLnBrk="1">
              <a:buFont typeface="Arial" panose="020B0604020202020204" pitchFamily="34" charset="0"/>
              <a:buNone/>
            </a:pPr>
            <a:r>
              <a:rPr lang="en-US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Specific :</a:t>
            </a:r>
          </a:p>
          <a:p>
            <a:pPr marL="898525" indent="-898525" algn="just" eaLnBrk="1" hangingPunct="1">
              <a:buNone/>
            </a:pPr>
            <a:r>
              <a:rPr lang="en-US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1. Evaluate to what extent the SSP had contributed to (a) </a:t>
            </a:r>
            <a:r>
              <a:rPr lang="en-US" altLang="en-US" sz="2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increasing agricultural productivity and income;</a:t>
            </a:r>
            <a:r>
              <a:rPr lang="en-US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(b) </a:t>
            </a:r>
            <a:r>
              <a:rPr lang="en-US" altLang="en-US" sz="2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rice self-sufficiency objectives</a:t>
            </a:r>
            <a:r>
              <a:rPr lang="en-US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; and  (c) </a:t>
            </a:r>
            <a:r>
              <a:rPr lang="en-US" altLang="en-US" sz="2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improving the quality of life </a:t>
            </a:r>
            <a:r>
              <a:rPr lang="en-US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(e.g., living conditions, access to basic services, among others) of small rice and corn farming households; </a:t>
            </a:r>
            <a:endParaRPr lang="en-PH" altLang="en-US" sz="24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898525" indent="-898525" algn="just" eaLnBrk="1" hangingPunct="1">
              <a:buNone/>
            </a:pPr>
            <a:r>
              <a:rPr lang="en-US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2. Determine if access to formal credit of small </a:t>
            </a:r>
            <a:r>
              <a:rPr lang="en-US" altLang="en-US" sz="24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palay</a:t>
            </a:r>
            <a:r>
              <a:rPr lang="en-US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corn farming households has improved as a result of the SSP </a:t>
            </a:r>
            <a:r>
              <a:rPr lang="en-PH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 terms of outreach, that is, </a:t>
            </a:r>
            <a:r>
              <a:rPr lang="en-PH" altLang="en-US" sz="2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amount of loans granted</a:t>
            </a:r>
            <a:r>
              <a:rPr lang="en-PH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the </a:t>
            </a:r>
            <a:r>
              <a:rPr lang="en-PH" altLang="en-US" sz="2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number of farmer borrowers</a:t>
            </a:r>
            <a:r>
              <a:rPr lang="en-PH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(including new borrowers), as well as </a:t>
            </a:r>
            <a:r>
              <a:rPr lang="en-PH" altLang="en-US" sz="2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funds leveraging</a:t>
            </a:r>
            <a:r>
              <a:rPr lang="en-PH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and </a:t>
            </a:r>
            <a:r>
              <a:rPr lang="en-PH" altLang="en-US" sz="2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compliance with the agreed lending terms and conditions</a:t>
            </a:r>
            <a:r>
              <a:rPr lang="en-PH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such as </a:t>
            </a:r>
            <a:r>
              <a:rPr lang="en-PH" altLang="en-US" sz="2400" i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interest rate, eligibility criteria, documentary requirements, status of service conduits, and repayment performance</a:t>
            </a:r>
            <a:r>
              <a:rPr lang="en-PH" alt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among others;</a:t>
            </a:r>
            <a:endParaRPr lang="en-US" altLang="en-US" sz="2400" dirty="0">
              <a:latin typeface="Arial" panose="020B0604020202020204" pitchFamily="34" charset="0"/>
              <a:ea typeface="Franklin Gothic Medium Cond" panose="020B0606030402020204" pitchFamily="34" charset="0"/>
              <a:cs typeface="Arial" panose="020B0604020202020204" pitchFamily="34" charset="0"/>
            </a:endParaRPr>
          </a:p>
          <a:p>
            <a:pPr marL="1371600" indent="-1371600" eaLnBrk="1">
              <a:buFont typeface="Arial" panose="020B0604020202020204" pitchFamily="34" charset="0"/>
              <a:buNone/>
            </a:pPr>
            <a:endParaRPr lang="en-PH" altLang="en-US" sz="2400" dirty="0">
              <a:latin typeface="Arial" panose="020B0604020202020204" pitchFamily="34" charset="0"/>
              <a:ea typeface="Franklin Gothic Medium Cond" panose="020B0606030402020204" pitchFamily="34" charset="0"/>
              <a:cs typeface="Arial" panose="020B0604020202020204" pitchFamily="34" charset="0"/>
            </a:endParaRPr>
          </a:p>
        </p:txBody>
      </p:sp>
      <p:pic>
        <p:nvPicPr>
          <p:cNvPr id="80906" name="Picture 10" descr="Image result for rice grain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996" y="3553164"/>
            <a:ext cx="2402237" cy="332033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1284891"/>
            <a:ext cx="11094720" cy="5100670"/>
          </a:xfrm>
        </p:spPr>
        <p:txBody>
          <a:bodyPr>
            <a:noAutofit/>
          </a:bodyPr>
          <a:lstStyle/>
          <a:p>
            <a:pPr marL="898525" indent="-898525" algn="just" eaLnBrk="1" hangingPunct="1">
              <a:lnSpc>
                <a:spcPct val="114000"/>
              </a:lnSpc>
              <a:spcBef>
                <a:spcPts val="432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3. Evaluate to what extent the </a:t>
            </a:r>
            <a:r>
              <a:rPr lang="en-US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NFA and/or other reliable buyers </a:t>
            </a: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have </a:t>
            </a:r>
            <a:r>
              <a:rPr lang="en-US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absorbed</a:t>
            </a: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 produce of </a:t>
            </a:r>
            <a:r>
              <a:rPr lang="en-US" altLang="en-US" sz="2400" dirty="0" err="1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palay</a:t>
            </a: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 and corn of farmer-borrowers;   </a:t>
            </a:r>
            <a:endParaRPr lang="en-PH" altLang="en-US" sz="2400" dirty="0">
              <a:latin typeface="Arial" panose="020B0604020202020204" pitchFamily="34" charset="0"/>
              <a:ea typeface="Franklin Gothic Medium Cond" panose="020B0606030402020204" pitchFamily="34" charset="0"/>
              <a:cs typeface="Arial" panose="020B0604020202020204" pitchFamily="34" charset="0"/>
            </a:endParaRPr>
          </a:p>
          <a:p>
            <a:pPr marL="898525" indent="-898525" algn="just" eaLnBrk="1" hangingPunct="1">
              <a:lnSpc>
                <a:spcPct val="114000"/>
              </a:lnSpc>
              <a:spcBef>
                <a:spcPts val="432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4. Determine the extent to which the </a:t>
            </a:r>
            <a:r>
              <a:rPr lang="en-US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ATI </a:t>
            </a: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has complied with the requirements of the program and its contribution to increasing the </a:t>
            </a:r>
            <a:r>
              <a:rPr lang="en-US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credit worthiness and discipline</a:t>
            </a: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 of farmer-borrowers;</a:t>
            </a:r>
            <a:endParaRPr lang="en-PH" altLang="en-US" sz="2400" dirty="0">
              <a:latin typeface="Arial" panose="020B0604020202020204" pitchFamily="34" charset="0"/>
              <a:ea typeface="Franklin Gothic Medium Cond" panose="020B0606030402020204" pitchFamily="34" charset="0"/>
              <a:cs typeface="Arial" panose="020B0604020202020204" pitchFamily="34" charset="0"/>
            </a:endParaRPr>
          </a:p>
          <a:p>
            <a:pPr marL="898525" indent="-898525" algn="just" eaLnBrk="1" hangingPunct="1">
              <a:lnSpc>
                <a:spcPct val="114000"/>
              </a:lnSpc>
              <a:spcBef>
                <a:spcPts val="432"/>
              </a:spcBef>
              <a:buNone/>
              <a:tabLst>
                <a:tab pos="898525" algn="l"/>
              </a:tabLst>
            </a:pPr>
            <a:r>
              <a:rPr lang="en-PH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5. Determine the extent to which the </a:t>
            </a:r>
            <a:r>
              <a:rPr lang="en-PH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conduits</a:t>
            </a:r>
            <a:r>
              <a:rPr lang="en-PH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 (including service conduits) have </a:t>
            </a:r>
            <a:r>
              <a:rPr lang="en-PH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complied</a:t>
            </a:r>
            <a:r>
              <a:rPr lang="en-PH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 with the program’s </a:t>
            </a:r>
            <a:r>
              <a:rPr lang="en-PH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lending terms and conditions</a:t>
            </a:r>
            <a:r>
              <a:rPr lang="en-PH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;  </a:t>
            </a:r>
          </a:p>
          <a:p>
            <a:pPr marL="898525" indent="-898525" algn="just" eaLnBrk="1" hangingPunct="1">
              <a:lnSpc>
                <a:spcPct val="114000"/>
              </a:lnSpc>
              <a:spcBef>
                <a:spcPts val="432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6. Identify </a:t>
            </a:r>
            <a:r>
              <a:rPr lang="en-US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successful features</a:t>
            </a: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/aspects of the SSP and </a:t>
            </a:r>
            <a:r>
              <a:rPr lang="en-US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operational bottlenecks </a:t>
            </a: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and </a:t>
            </a:r>
            <a:r>
              <a:rPr lang="en-US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problems</a:t>
            </a: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; and </a:t>
            </a:r>
            <a:endParaRPr lang="en-PH" altLang="en-US" sz="2400" dirty="0">
              <a:latin typeface="Arial" panose="020B0604020202020204" pitchFamily="34" charset="0"/>
              <a:ea typeface="Franklin Gothic Medium Cond" panose="020B0606030402020204" pitchFamily="34" charset="0"/>
              <a:cs typeface="Arial" panose="020B0604020202020204" pitchFamily="34" charset="0"/>
            </a:endParaRPr>
          </a:p>
          <a:p>
            <a:pPr marL="898525" indent="-898525" algn="just" eaLnBrk="1" hangingPunct="1">
              <a:lnSpc>
                <a:spcPct val="114000"/>
              </a:lnSpc>
              <a:spcBef>
                <a:spcPts val="432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7. Provide </a:t>
            </a:r>
            <a:r>
              <a:rPr lang="en-US" altLang="en-US" sz="2400" b="1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recommendations</a:t>
            </a:r>
            <a:r>
              <a:rPr lang="en-US" altLang="en-US" sz="2400" dirty="0">
                <a:latin typeface="Arial" panose="020B0604020202020204" pitchFamily="34" charset="0"/>
                <a:ea typeface="Franklin Gothic Medium Cond" panose="020B0606030402020204" pitchFamily="34" charset="0"/>
                <a:cs typeface="Arial" panose="020B0604020202020204" pitchFamily="34" charset="0"/>
              </a:rPr>
              <a:t> on how to further strengthen the delivery of credit services to small farmer households.</a:t>
            </a:r>
            <a:endParaRPr lang="en-PH" altLang="en-US" sz="2400" dirty="0">
              <a:latin typeface="Arial" panose="020B0604020202020204" pitchFamily="34" charset="0"/>
              <a:ea typeface="Franklin Gothic Medium Cond" panose="020B06060304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4501" y="408853"/>
            <a:ext cx="8056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 sz="40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Objectives</a:t>
            </a:r>
            <a:endParaRPr lang="en-PH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5166" y="0"/>
            <a:ext cx="2255002" cy="150333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4843" y="333978"/>
            <a:ext cx="3069557" cy="1143000"/>
          </a:xfrm>
        </p:spPr>
        <p:txBody>
          <a:bodyPr>
            <a:normAutofit/>
          </a:bodyPr>
          <a:lstStyle/>
          <a:p>
            <a:r>
              <a:rPr lang="en-PH" sz="4000" b="1" dirty="0"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 bwMode="auto">
          <a:xfrm>
            <a:off x="314935" y="2160830"/>
            <a:ext cx="11478585" cy="1896004"/>
            <a:chOff x="1118" y="5647"/>
            <a:chExt cx="10351" cy="1710"/>
          </a:xfrm>
        </p:grpSpPr>
        <p:sp>
          <p:nvSpPr>
            <p:cNvPr id="13" name="Text Box 2"/>
            <p:cNvSpPr txBox="1">
              <a:spLocks noChangeArrowheads="1"/>
            </p:cNvSpPr>
            <p:nvPr/>
          </p:nvSpPr>
          <p:spPr bwMode="auto">
            <a:xfrm>
              <a:off x="3215" y="5647"/>
              <a:ext cx="1787" cy="134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Process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LBP</a:t>
              </a:r>
              <a:r>
                <a:rPr kumimoji="0" lang="en-US" sz="160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 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Manages Funds and Retails  to Rice and Corn Farmers</a:t>
              </a:r>
              <a:endPara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 Box 3"/>
            <p:cNvSpPr txBox="1">
              <a:spLocks noChangeArrowheads="1"/>
            </p:cNvSpPr>
            <p:nvPr/>
          </p:nvSpPr>
          <p:spPr bwMode="auto">
            <a:xfrm>
              <a:off x="1118" y="5651"/>
              <a:ext cx="1683" cy="134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Input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Funds Released by ACPC for SSP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5409" y="5651"/>
              <a:ext cx="1787" cy="134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Output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Farmer</a:t>
              </a:r>
              <a:r>
                <a:rPr kumimoji="0" lang="en-US" alt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’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s Relative Access to Credit Improves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AutoShape 5"/>
            <p:cNvSpPr>
              <a:spLocks noChangeArrowheads="1"/>
            </p:cNvSpPr>
            <p:nvPr/>
          </p:nvSpPr>
          <p:spPr bwMode="auto">
            <a:xfrm>
              <a:off x="5040" y="6186"/>
              <a:ext cx="343" cy="314"/>
            </a:xfrm>
            <a:prstGeom prst="rightArrow">
              <a:avLst>
                <a:gd name="adj1" fmla="val 50000"/>
                <a:gd name="adj2" fmla="val 27309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7630" y="5647"/>
              <a:ext cx="1787" cy="134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Outcome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Higher investment in Farm Inputs/Use of Better Technologies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9828" y="5647"/>
              <a:ext cx="1641" cy="134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Impact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ÇlÇr ñæí©" charset="0"/>
                  <a:cs typeface="Arial" panose="020B0604020202020204" pitchFamily="34" charset="0"/>
                </a:rPr>
                <a:t>Higher Productivity and Income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AutoShape 8"/>
            <p:cNvSpPr>
              <a:spLocks noChangeArrowheads="1"/>
            </p:cNvSpPr>
            <p:nvPr/>
          </p:nvSpPr>
          <p:spPr bwMode="auto">
            <a:xfrm>
              <a:off x="2839" y="6186"/>
              <a:ext cx="343" cy="314"/>
            </a:xfrm>
            <a:prstGeom prst="rightArrow">
              <a:avLst>
                <a:gd name="adj1" fmla="val 50000"/>
                <a:gd name="adj2" fmla="val 27309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utoShape 9"/>
            <p:cNvSpPr>
              <a:spLocks noChangeArrowheads="1"/>
            </p:cNvSpPr>
            <p:nvPr/>
          </p:nvSpPr>
          <p:spPr bwMode="auto">
            <a:xfrm>
              <a:off x="7244" y="6186"/>
              <a:ext cx="343" cy="314"/>
            </a:xfrm>
            <a:prstGeom prst="rightArrow">
              <a:avLst>
                <a:gd name="adj1" fmla="val 50000"/>
                <a:gd name="adj2" fmla="val 27309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utoShape 10"/>
            <p:cNvSpPr>
              <a:spLocks noChangeArrowheads="1"/>
            </p:cNvSpPr>
            <p:nvPr/>
          </p:nvSpPr>
          <p:spPr bwMode="auto">
            <a:xfrm>
              <a:off x="9455" y="6169"/>
              <a:ext cx="343" cy="314"/>
            </a:xfrm>
            <a:prstGeom prst="rightArrow">
              <a:avLst>
                <a:gd name="adj1" fmla="val 50000"/>
                <a:gd name="adj2" fmla="val 27309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1816" y="6990"/>
              <a:ext cx="4397" cy="363"/>
              <a:chOff x="1889" y="7383"/>
              <a:chExt cx="4397" cy="363"/>
            </a:xfrm>
          </p:grpSpPr>
          <p:cxnSp>
            <p:nvCxnSpPr>
              <p:cNvPr id="27" name="AutoShape 12"/>
              <p:cNvCxnSpPr>
                <a:cxnSpLocks noChangeShapeType="1"/>
              </p:cNvCxnSpPr>
              <p:nvPr/>
            </p:nvCxnSpPr>
            <p:spPr bwMode="auto">
              <a:xfrm flipV="1">
                <a:off x="1889" y="7383"/>
                <a:ext cx="1" cy="359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AutoShape 13"/>
              <p:cNvCxnSpPr>
                <a:cxnSpLocks noChangeShapeType="1"/>
              </p:cNvCxnSpPr>
              <p:nvPr/>
            </p:nvCxnSpPr>
            <p:spPr bwMode="auto">
              <a:xfrm>
                <a:off x="1889" y="7742"/>
                <a:ext cx="4397" cy="1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" name="AutoShape 14"/>
              <p:cNvCxnSpPr>
                <a:cxnSpLocks noChangeShapeType="1"/>
              </p:cNvCxnSpPr>
              <p:nvPr/>
            </p:nvCxnSpPr>
            <p:spPr bwMode="auto">
              <a:xfrm flipV="1">
                <a:off x="6285" y="7387"/>
                <a:ext cx="1" cy="359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3" name="Group 15"/>
            <p:cNvGrpSpPr>
              <a:grpSpLocks/>
            </p:cNvGrpSpPr>
            <p:nvPr/>
          </p:nvGrpSpPr>
          <p:grpSpPr bwMode="auto">
            <a:xfrm>
              <a:off x="6623" y="6994"/>
              <a:ext cx="4397" cy="363"/>
              <a:chOff x="1889" y="7383"/>
              <a:chExt cx="4397" cy="363"/>
            </a:xfrm>
          </p:grpSpPr>
          <p:cxnSp>
            <p:nvCxnSpPr>
              <p:cNvPr id="24" name="AutoShape 16"/>
              <p:cNvCxnSpPr>
                <a:cxnSpLocks noChangeShapeType="1"/>
              </p:cNvCxnSpPr>
              <p:nvPr/>
            </p:nvCxnSpPr>
            <p:spPr bwMode="auto">
              <a:xfrm flipV="1">
                <a:off x="1889" y="7383"/>
                <a:ext cx="1" cy="359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AutoShape 17"/>
              <p:cNvCxnSpPr>
                <a:cxnSpLocks noChangeShapeType="1"/>
              </p:cNvCxnSpPr>
              <p:nvPr/>
            </p:nvCxnSpPr>
            <p:spPr bwMode="auto">
              <a:xfrm>
                <a:off x="1889" y="7742"/>
                <a:ext cx="4397" cy="1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AutoShape 18"/>
              <p:cNvCxnSpPr>
                <a:cxnSpLocks noChangeShapeType="1"/>
              </p:cNvCxnSpPr>
              <p:nvPr/>
            </p:nvCxnSpPr>
            <p:spPr bwMode="auto">
              <a:xfrm flipV="1">
                <a:off x="6285" y="7387"/>
                <a:ext cx="1" cy="359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30" name="Rectangle 29"/>
          <p:cNvSpPr/>
          <p:nvPr/>
        </p:nvSpPr>
        <p:spPr>
          <a:xfrm>
            <a:off x="2017653" y="4140513"/>
            <a:ext cx="29209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erformance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Evaluation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86072" y="4055883"/>
            <a:ext cx="24050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Impact Assessment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569720" y="4909701"/>
            <a:ext cx="9098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Figure 1. Performance evaluation and impact assessment </a:t>
            </a:r>
          </a:p>
        </p:txBody>
      </p:sp>
    </p:spTree>
    <p:extLst>
      <p:ext uri="{BB962C8B-B14F-4D97-AF65-F5344CB8AC3E}">
        <p14:creationId xmlns:p14="http://schemas.microsoft.com/office/powerpoint/2010/main" val="3859933378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3074" y="227287"/>
            <a:ext cx="3315063" cy="750735"/>
          </a:xfrm>
        </p:spPr>
        <p:txBody>
          <a:bodyPr>
            <a:normAutofit/>
          </a:bodyPr>
          <a:lstStyle/>
          <a:p>
            <a:r>
              <a:rPr lang="en-PH" sz="4000" b="1" dirty="0"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  <a:endParaRPr lang="en-PH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 bwMode="auto">
          <a:xfrm>
            <a:off x="2847970" y="897037"/>
            <a:ext cx="6743398" cy="4735347"/>
            <a:chOff x="1686" y="5850"/>
            <a:chExt cx="6568" cy="5321"/>
          </a:xfrm>
        </p:grpSpPr>
        <p:cxnSp>
          <p:nvCxnSpPr>
            <p:cNvPr id="12" name="AutoShape 2"/>
            <p:cNvCxnSpPr>
              <a:cxnSpLocks noChangeShapeType="1"/>
            </p:cNvCxnSpPr>
            <p:nvPr/>
          </p:nvCxnSpPr>
          <p:spPr bwMode="auto">
            <a:xfrm flipH="1">
              <a:off x="2235" y="5850"/>
              <a:ext cx="15" cy="5310"/>
            </a:xfrm>
            <a:prstGeom prst="straightConnector1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3"/>
            <p:cNvCxnSpPr>
              <a:cxnSpLocks noChangeShapeType="1"/>
            </p:cNvCxnSpPr>
            <p:nvPr/>
          </p:nvCxnSpPr>
          <p:spPr bwMode="auto">
            <a:xfrm>
              <a:off x="2254" y="11158"/>
              <a:ext cx="6000" cy="0"/>
            </a:xfrm>
            <a:prstGeom prst="straightConnector1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Freeform 4"/>
            <p:cNvSpPr>
              <a:spLocks/>
            </p:cNvSpPr>
            <p:nvPr/>
          </p:nvSpPr>
          <p:spPr bwMode="auto">
            <a:xfrm>
              <a:off x="2247" y="7788"/>
              <a:ext cx="4410" cy="3360"/>
            </a:xfrm>
            <a:custGeom>
              <a:avLst/>
              <a:gdLst>
                <a:gd name="T0" fmla="*/ 0 w 4410"/>
                <a:gd name="T1" fmla="*/ 3360 h 3360"/>
                <a:gd name="T2" fmla="*/ 2400 w 4410"/>
                <a:gd name="T3" fmla="*/ 525 h 3360"/>
                <a:gd name="T4" fmla="*/ 4410 w 4410"/>
                <a:gd name="T5" fmla="*/ 210 h 3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10" h="3360">
                  <a:moveTo>
                    <a:pt x="0" y="3360"/>
                  </a:moveTo>
                  <a:cubicBezTo>
                    <a:pt x="832" y="2205"/>
                    <a:pt x="1665" y="1050"/>
                    <a:pt x="2400" y="525"/>
                  </a:cubicBezTo>
                  <a:cubicBezTo>
                    <a:pt x="3135" y="0"/>
                    <a:pt x="4073" y="265"/>
                    <a:pt x="4410" y="21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2235" y="6254"/>
              <a:ext cx="4463" cy="4917"/>
            </a:xfrm>
            <a:custGeom>
              <a:avLst/>
              <a:gdLst>
                <a:gd name="T0" fmla="*/ 0 w 4500"/>
                <a:gd name="T1" fmla="*/ 4863 h 4863"/>
                <a:gd name="T2" fmla="*/ 2475 w 4500"/>
                <a:gd name="T3" fmla="*/ 768 h 4863"/>
                <a:gd name="T4" fmla="*/ 4500 w 4500"/>
                <a:gd name="T5" fmla="*/ 258 h 4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00" h="4863">
                  <a:moveTo>
                    <a:pt x="0" y="4863"/>
                  </a:moveTo>
                  <a:cubicBezTo>
                    <a:pt x="862" y="3199"/>
                    <a:pt x="1725" y="1536"/>
                    <a:pt x="2475" y="768"/>
                  </a:cubicBezTo>
                  <a:cubicBezTo>
                    <a:pt x="3225" y="0"/>
                    <a:pt x="4162" y="346"/>
                    <a:pt x="4500" y="258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6925" y="7675"/>
              <a:ext cx="733" cy="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  <a:ea typeface="ÇlÇr ñæí©" charset="0"/>
                </a:rPr>
                <a:t>TP</a:t>
              </a:r>
              <a:r>
                <a:rPr kumimoji="0" lang="en-US" b="1" i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  <a:ea typeface="ÇlÇr ñæí©" charset="0"/>
                </a:rPr>
                <a:t>0</a:t>
              </a:r>
              <a:endParaRPr kumimoji="0" 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6925" y="6330"/>
              <a:ext cx="711" cy="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  <a:ea typeface="ÇlÇr ñæí©" charset="0"/>
                </a:rPr>
                <a:t>TP</a:t>
              </a:r>
              <a:r>
                <a:rPr kumimoji="0" lang="en-US" b="1" i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  <a:ea typeface="ÇlÇr ñæí©" charset="0"/>
                </a:rPr>
                <a:t>1</a:t>
              </a:r>
              <a:endParaRPr kumimoji="0" 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18" name="AutoShape 8"/>
            <p:cNvCxnSpPr>
              <a:cxnSpLocks noChangeShapeType="1"/>
            </p:cNvCxnSpPr>
            <p:nvPr/>
          </p:nvCxnSpPr>
          <p:spPr bwMode="auto">
            <a:xfrm flipV="1">
              <a:off x="5036" y="6715"/>
              <a:ext cx="0" cy="4445"/>
            </a:xfrm>
            <a:prstGeom prst="straightConnector1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AutoShape 9"/>
            <p:cNvCxnSpPr>
              <a:cxnSpLocks noChangeShapeType="1"/>
            </p:cNvCxnSpPr>
            <p:nvPr/>
          </p:nvCxnSpPr>
          <p:spPr bwMode="auto">
            <a:xfrm flipH="1">
              <a:off x="2254" y="8098"/>
              <a:ext cx="2786" cy="0"/>
            </a:xfrm>
            <a:prstGeom prst="straightConnector1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AutoShape 10"/>
            <p:cNvCxnSpPr>
              <a:cxnSpLocks noChangeShapeType="1"/>
            </p:cNvCxnSpPr>
            <p:nvPr/>
          </p:nvCxnSpPr>
          <p:spPr bwMode="auto">
            <a:xfrm flipH="1">
              <a:off x="2250" y="6723"/>
              <a:ext cx="2790" cy="0"/>
            </a:xfrm>
            <a:prstGeom prst="straightConnector1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AutoShape 11"/>
            <p:cNvSpPr>
              <a:spLocks noChangeArrowheads="1"/>
            </p:cNvSpPr>
            <p:nvPr/>
          </p:nvSpPr>
          <p:spPr bwMode="auto">
            <a:xfrm rot="-5400000">
              <a:off x="5702" y="7096"/>
              <a:ext cx="698" cy="240"/>
            </a:xfrm>
            <a:prstGeom prst="rightArrow">
              <a:avLst>
                <a:gd name="adj1" fmla="val 50000"/>
                <a:gd name="adj2" fmla="val 72708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utoShape 12"/>
            <p:cNvSpPr>
              <a:spLocks noChangeArrowheads="1"/>
            </p:cNvSpPr>
            <p:nvPr/>
          </p:nvSpPr>
          <p:spPr bwMode="auto">
            <a:xfrm rot="-5400000">
              <a:off x="1457" y="7181"/>
              <a:ext cx="698" cy="240"/>
            </a:xfrm>
            <a:prstGeom prst="rightArrow">
              <a:avLst>
                <a:gd name="adj1" fmla="val 50000"/>
                <a:gd name="adj2" fmla="val 72708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920131" y="6190832"/>
            <a:ext cx="826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Figure 2. Shift in total product curve due to intervention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94434" y="1103989"/>
            <a:ext cx="533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59066" y="5557973"/>
            <a:ext cx="732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4499" y="5614120"/>
            <a:ext cx="732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PH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PH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00420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964669" y="3172622"/>
            <a:ext cx="8429390" cy="1140310"/>
          </a:xfrm>
          <a:noFill/>
        </p:spPr>
        <p:txBody>
          <a:bodyPr>
            <a:noAutofit/>
          </a:bodyPr>
          <a:lstStyle/>
          <a:p>
            <a:pPr algn="ctr" eaLnBrk="1" hangingPunct="1"/>
            <a:r>
              <a:rPr lang="en-PH" altLang="en-US" sz="8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METHODOLOGY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2760" y="0"/>
            <a:ext cx="153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86920" y="0"/>
            <a:ext cx="8274060" cy="792479"/>
          </a:xfrm>
        </p:spPr>
        <p:txBody>
          <a:bodyPr>
            <a:noAutofit/>
          </a:bodyPr>
          <a:lstStyle/>
          <a:p>
            <a:r>
              <a:rPr lang="en-PH" sz="4000" b="1" dirty="0">
                <a:latin typeface="Arial" panose="020B0604020202020204" pitchFamily="34" charset="0"/>
                <a:cs typeface="Arial" panose="020B0604020202020204" pitchFamily="34" charset="0"/>
              </a:rPr>
              <a:t>Survey Areas and Sample Size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36870" y="6076784"/>
            <a:ext cx="1560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PH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2" descr="Related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0122" y="0"/>
            <a:ext cx="3401878" cy="2267921"/>
          </a:xfrm>
          <a:prstGeom prst="rect">
            <a:avLst/>
          </a:prstGeom>
          <a:noFill/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73BEEC9B-8D14-6048-8B92-7FF5853792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4108895"/>
              </p:ext>
            </p:extLst>
          </p:nvPr>
        </p:nvGraphicFramePr>
        <p:xfrm>
          <a:off x="399848" y="704267"/>
          <a:ext cx="7474043" cy="6119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916">
                  <a:extLst>
                    <a:ext uri="{9D8B030D-6E8A-4147-A177-3AD203B41FA5}">
                      <a16:colId xmlns:a16="http://schemas.microsoft.com/office/drawing/2014/main" xmlns="" val="1750704352"/>
                    </a:ext>
                  </a:extLst>
                </a:gridCol>
                <a:gridCol w="1440370">
                  <a:extLst>
                    <a:ext uri="{9D8B030D-6E8A-4147-A177-3AD203B41FA5}">
                      <a16:colId xmlns:a16="http://schemas.microsoft.com/office/drawing/2014/main" xmlns="" val="396660722"/>
                    </a:ext>
                  </a:extLst>
                </a:gridCol>
                <a:gridCol w="1648903">
                  <a:extLst>
                    <a:ext uri="{9D8B030D-6E8A-4147-A177-3AD203B41FA5}">
                      <a16:colId xmlns:a16="http://schemas.microsoft.com/office/drawing/2014/main" xmlns="" val="4134279759"/>
                    </a:ext>
                  </a:extLst>
                </a:gridCol>
                <a:gridCol w="1126699">
                  <a:extLst>
                    <a:ext uri="{9D8B030D-6E8A-4147-A177-3AD203B41FA5}">
                      <a16:colId xmlns:a16="http://schemas.microsoft.com/office/drawing/2014/main" xmlns="" val="928892734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xmlns="" val="685953680"/>
                    </a:ext>
                  </a:extLst>
                </a:gridCol>
                <a:gridCol w="1117518">
                  <a:extLst>
                    <a:ext uri="{9D8B030D-6E8A-4147-A177-3AD203B41FA5}">
                      <a16:colId xmlns:a16="http://schemas.microsoft.com/office/drawing/2014/main" xmlns="" val="3254057369"/>
                    </a:ext>
                  </a:extLst>
                </a:gridCol>
                <a:gridCol w="796797">
                  <a:extLst>
                    <a:ext uri="{9D8B030D-6E8A-4147-A177-3AD203B41FA5}">
                      <a16:colId xmlns:a16="http://schemas.microsoft.com/office/drawing/2014/main" xmlns="" val="3978946487"/>
                    </a:ext>
                  </a:extLst>
                </a:gridCol>
              </a:tblGrid>
              <a:tr h="485359">
                <a:tc rowSpan="2">
                  <a:txBody>
                    <a:bodyPr/>
                    <a:lstStyle/>
                    <a:p>
                      <a:r>
                        <a:rPr lang="en-US" dirty="0"/>
                        <a:t>Province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/>
                        <a:t>Number of Beneficiaries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/>
                        <a:t>Municipalities</a:t>
                      </a:r>
                    </a:p>
                    <a:p>
                      <a:r>
                        <a:rPr lang="en-US" b="0" dirty="0"/>
                        <a:t>(with FGD)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dirty="0"/>
                        <a:t>Number of Samples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4663592"/>
                  </a:ext>
                </a:extLst>
              </a:tr>
              <a:tr h="4853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Bene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Non-Bene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93961583"/>
                  </a:ext>
                </a:extLst>
              </a:tr>
              <a:tr h="593654">
                <a:tc>
                  <a:txBody>
                    <a:bodyPr/>
                    <a:lstStyle/>
                    <a:p>
                      <a:r>
                        <a:rPr lang="en-US" dirty="0"/>
                        <a:t>Isabela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2,265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Alica</a:t>
                      </a:r>
                      <a:r>
                        <a:rPr lang="en-US" dirty="0"/>
                        <a:t>, </a:t>
                      </a:r>
                      <a:r>
                        <a:rPr lang="en-US" b="1" dirty="0"/>
                        <a:t>Santiago</a:t>
                      </a:r>
                      <a:r>
                        <a:rPr lang="en-US" dirty="0"/>
                        <a:t>, San Pablo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96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5643644"/>
                  </a:ext>
                </a:extLst>
              </a:tr>
              <a:tr h="849378">
                <a:tc>
                  <a:txBody>
                    <a:bodyPr/>
                    <a:lstStyle/>
                    <a:p>
                      <a:r>
                        <a:rPr lang="en-US" dirty="0"/>
                        <a:t>Nueva </a:t>
                      </a:r>
                      <a:r>
                        <a:rPr lang="en-US" dirty="0" err="1"/>
                        <a:t>Ecija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Guimba</a:t>
                      </a:r>
                      <a:r>
                        <a:rPr lang="en-US" dirty="0"/>
                        <a:t>, San Antonio, Gen. Natividad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10134341"/>
                  </a:ext>
                </a:extLst>
              </a:tr>
              <a:tr h="675582">
                <a:tc>
                  <a:txBody>
                    <a:bodyPr/>
                    <a:lstStyle/>
                    <a:p>
                      <a:r>
                        <a:rPr lang="en-US" dirty="0"/>
                        <a:t>Occidental Mindoro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Rizal</a:t>
                      </a:r>
                      <a:r>
                        <a:rPr lang="en-US" dirty="0"/>
                        <a:t>, </a:t>
                      </a:r>
                      <a:r>
                        <a:rPr lang="en-US" b="0" dirty="0" err="1"/>
                        <a:t>Calintaan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Sta</a:t>
                      </a:r>
                      <a:r>
                        <a:rPr lang="en-US" dirty="0"/>
                        <a:t> Cruz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87449"/>
                  </a:ext>
                </a:extLst>
              </a:tr>
              <a:tr h="485359">
                <a:tc>
                  <a:txBody>
                    <a:bodyPr/>
                    <a:lstStyle/>
                    <a:p>
                      <a:r>
                        <a:rPr lang="en-US" dirty="0" err="1"/>
                        <a:t>Bukidnon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Valencia</a:t>
                      </a:r>
                      <a:r>
                        <a:rPr lang="en-US" dirty="0"/>
                        <a:t>, </a:t>
                      </a:r>
                      <a:r>
                        <a:rPr lang="en-US" b="1" dirty="0" err="1"/>
                        <a:t>Malaybalay</a:t>
                      </a:r>
                      <a:r>
                        <a:rPr lang="en-US" dirty="0"/>
                        <a:t>, Quezon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93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1698937"/>
                  </a:ext>
                </a:extLst>
              </a:tr>
              <a:tr h="485359">
                <a:tc>
                  <a:txBody>
                    <a:bodyPr/>
                    <a:lstStyle/>
                    <a:p>
                      <a:r>
                        <a:rPr lang="en-US" dirty="0"/>
                        <a:t>Bohol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Pilar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Ubay</a:t>
                      </a:r>
                      <a:r>
                        <a:rPr lang="en-US" dirty="0"/>
                        <a:t>, San Miguel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3654058"/>
                  </a:ext>
                </a:extLst>
              </a:tr>
              <a:tr h="485359">
                <a:tc>
                  <a:txBody>
                    <a:bodyPr/>
                    <a:lstStyle/>
                    <a:p>
                      <a:r>
                        <a:rPr lang="en-US" dirty="0"/>
                        <a:t>Iloilo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Oton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Banate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Barotac</a:t>
                      </a:r>
                      <a:r>
                        <a:rPr lang="en-US" dirty="0"/>
                        <a:t> Viejo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65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9340331"/>
                  </a:ext>
                </a:extLst>
              </a:tr>
              <a:tr h="485359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7,044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8998276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79197E2-4100-0A40-80CA-2455DB4DE8B7}"/>
              </a:ext>
            </a:extLst>
          </p:cNvPr>
          <p:cNvSpPr txBox="1"/>
          <p:nvPr/>
        </p:nvSpPr>
        <p:spPr>
          <a:xfrm>
            <a:off x="8358427" y="2071151"/>
            <a:ext cx="362137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b="1" dirty="0"/>
              <a:t>Identified the top 6 provinces (already covers 50% of bene) as of April 2017 based on LBP database</a:t>
            </a:r>
          </a:p>
          <a:p>
            <a:pPr marL="285750" indent="-285750">
              <a:buFontTx/>
              <a:buChar char="-"/>
            </a:pPr>
            <a:endParaRPr lang="en-US" sz="2000" b="1" dirty="0"/>
          </a:p>
          <a:p>
            <a:pPr marL="285750" indent="-285750">
              <a:buFontTx/>
              <a:buChar char="-"/>
            </a:pPr>
            <a:r>
              <a:rPr lang="en-US" sz="2000" b="1" dirty="0" err="1"/>
              <a:t>Slovin’s</a:t>
            </a:r>
            <a:r>
              <a:rPr lang="en-US" sz="2000" b="1" dirty="0"/>
              <a:t> Formula  with 10% margin of error to determine number of beneficiaries (and equivalent number of  non-beneficiaries</a:t>
            </a:r>
          </a:p>
          <a:p>
            <a:pPr marL="285750" indent="-285750">
              <a:buFontTx/>
              <a:buChar char="-"/>
            </a:pPr>
            <a:endParaRPr lang="en-US" sz="2000" b="1" dirty="0"/>
          </a:p>
          <a:p>
            <a:pPr marL="285750" indent="-285750">
              <a:buFontTx/>
              <a:buChar char="-"/>
            </a:pPr>
            <a:r>
              <a:rPr lang="en-US" sz="2000" b="1" dirty="0"/>
              <a:t>Top three municipalities with highest number of borrowers</a:t>
            </a:r>
          </a:p>
          <a:p>
            <a:pPr marL="285750" indent="-285750">
              <a:buFontTx/>
              <a:buChar char="-"/>
            </a:pPr>
            <a:endParaRPr lang="en-US" b="1" dirty="0"/>
          </a:p>
          <a:p>
            <a:pPr marL="285750" indent="-285750">
              <a:buFontTx/>
              <a:buChar char="-"/>
            </a:pP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3AF8D578-8BBC-6542-8B8C-E1E974C5FE21}"/>
              </a:ext>
            </a:extLst>
          </p:cNvPr>
          <p:cNvSpPr/>
          <p:nvPr/>
        </p:nvSpPr>
        <p:spPr>
          <a:xfrm>
            <a:off x="4759036" y="6076785"/>
            <a:ext cx="2951019" cy="7812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12BE73-7B70-6743-9C40-8DA8BF61C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579" y="1053296"/>
            <a:ext cx="10515600" cy="4672255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Key Informant Interviews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LBP Headquarters and Lending Centers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ACPC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NIA Offices (Regions)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NFA (Regions) and Bohol Rice Processing Center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ATI (Regions)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Irrigators Associations – in selected municipalities covered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PCIC</a:t>
            </a:r>
          </a:p>
        </p:txBody>
      </p:sp>
      <p:pic>
        <p:nvPicPr>
          <p:cNvPr id="6" name="Picture 2" descr="Related image">
            <a:extLst>
              <a:ext uri="{FF2B5EF4-FFF2-40B4-BE49-F238E27FC236}">
                <a16:creationId xmlns:a16="http://schemas.microsoft.com/office/drawing/2014/main" xmlns="" id="{FF14E9DD-8ED2-C14B-BAC9-20DEFB88D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6523" y="275243"/>
            <a:ext cx="4463512" cy="29756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5416853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037" y="171841"/>
            <a:ext cx="5255803" cy="1005843"/>
          </a:xfrm>
        </p:spPr>
        <p:txBody>
          <a:bodyPr>
            <a:normAutofit/>
          </a:bodyPr>
          <a:lstStyle/>
          <a:p>
            <a:r>
              <a:rPr lang="en-PH" sz="3600" b="1" dirty="0">
                <a:latin typeface="Arial" pitchFamily="34" charset="0"/>
                <a:cs typeface="Arial" pitchFamily="34" charset="0"/>
              </a:rPr>
              <a:t>Analytical Procedures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3093" y="1085152"/>
            <a:ext cx="5136301" cy="310475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 cap="flat" cmpd="sng" algn="ctr"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Wingdings" panose="05000000000000000000" pitchFamily="2" charset="2"/>
              <a:buChar char="Ø"/>
            </a:pPr>
            <a:r>
              <a:rPr lang="en-PH" sz="2400" b="1" u="sng" dirty="0">
                <a:latin typeface="Arial" pitchFamily="34" charset="0"/>
                <a:cs typeface="Arial" pitchFamily="34" charset="0"/>
              </a:rPr>
              <a:t>Performance Evaluation</a:t>
            </a:r>
          </a:p>
          <a:p>
            <a:pPr marL="1073150" indent="-669925">
              <a:buClrTx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Documentation and Analysis of the inputs </a:t>
            </a:r>
          </a:p>
          <a:p>
            <a:pPr marL="419100" indent="652463">
              <a:buClrTx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Performance Parameters</a:t>
            </a:r>
          </a:p>
          <a:p>
            <a:pPr marL="1027113" indent="-577850">
              <a:buClrTx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Efficiency of partner banks/conduits</a:t>
            </a:r>
          </a:p>
          <a:p>
            <a:pPr marL="419100" indent="652463">
              <a:buClrTx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Descriptive Statistics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2767" y="3147519"/>
            <a:ext cx="5504056" cy="277001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 cap="flat" cmpd="sng" algn="ctr"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ClrTx/>
              <a:buNone/>
            </a:pPr>
            <a:r>
              <a:rPr lang="en-US" sz="2400" b="1" u="sng" dirty="0">
                <a:latin typeface="Arial" pitchFamily="34" charset="0"/>
                <a:cs typeface="Arial" pitchFamily="34" charset="0"/>
              </a:rPr>
              <a:t>Impact Assessment</a:t>
            </a:r>
          </a:p>
          <a:p>
            <a:pPr marL="419100" indent="747713">
              <a:buClrTx/>
              <a:tabLst>
                <a:tab pos="1166813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Partial Budget Analysis</a:t>
            </a:r>
          </a:p>
          <a:p>
            <a:pPr marL="419100" indent="747713">
              <a:buClrTx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Propensity Score Matching</a:t>
            </a:r>
          </a:p>
          <a:p>
            <a:pPr marL="1476375" lvl="1" indent="-398463">
              <a:buClrTx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Probability Logistical (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Probit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Model</a:t>
            </a:r>
          </a:p>
          <a:p>
            <a:pPr marL="1476375" lvl="1" indent="-398463">
              <a:buClrTx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Average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Treatement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Effect of the Treated</a:t>
            </a:r>
          </a:p>
          <a:p>
            <a:pPr marL="419100" indent="747713">
              <a:buClrTx/>
            </a:pPr>
            <a:endParaRPr lang="en-PH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8488" y="-245617"/>
            <a:ext cx="4463512" cy="29756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6351953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62791" y="3898456"/>
            <a:ext cx="9772009" cy="1282788"/>
          </a:xfrm>
        </p:spPr>
        <p:txBody>
          <a:bodyPr>
            <a:noAutofit/>
          </a:bodyPr>
          <a:lstStyle/>
          <a:p>
            <a:pPr algn="ctr"/>
            <a:r>
              <a:rPr lang="en-PH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RESULTS </a:t>
            </a:r>
            <a:br>
              <a:rPr lang="en-PH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br>
              <a:rPr lang="en-PH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103121" y="2926080"/>
            <a:ext cx="7955280" cy="1463040"/>
          </a:xfrm>
          <a:prstGeom prst="rect">
            <a:avLst/>
          </a:prstGeom>
        </p:spPr>
        <p:txBody>
          <a:bodyPr vert="horz" lIns="45720" tIns="0" rIns="4572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5400" b="1" i="0" u="none" strike="noStrike" kern="1200" cap="none" spc="0" normalizeH="0" baseline="0" noProof="0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52760" y="0"/>
            <a:ext cx="153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926169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99452" y="2548638"/>
            <a:ext cx="9956800" cy="885279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A. PROGRAM IMPLEMENTATION ANALYSIS</a:t>
            </a:r>
            <a:r>
              <a:rPr lang="en-PH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PH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PH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Related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655014"/>
            <a:ext cx="4804475" cy="32029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6399171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0122" y="153685"/>
            <a:ext cx="812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Table 4. Process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Sikat</a:t>
            </a:r>
            <a:r>
              <a:rPr lang="en-US" dirty="0">
                <a:latin typeface="Arial" pitchFamily="34" charset="0"/>
                <a:cs typeface="Arial" pitchFamily="34" charset="0"/>
              </a:rPr>
              <a:t> Saka Program loan application and release</a:t>
            </a:r>
            <a:endParaRPr lang="en-PH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870328"/>
              </p:ext>
            </p:extLst>
          </p:nvPr>
        </p:nvGraphicFramePr>
        <p:xfrm>
          <a:off x="200122" y="523017"/>
          <a:ext cx="11774906" cy="61521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43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85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819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6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Responsible Entity</a:t>
                      </a:r>
                      <a:endParaRPr lang="en-PH" sz="18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</a:t>
                      </a:r>
                      <a:endParaRPr lang="en-PH" sz="18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Requirement</a:t>
                      </a:r>
                      <a:endParaRPr lang="en-PH" sz="18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3327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US" sz="18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Endorsement</a:t>
                      </a:r>
                      <a:endParaRPr lang="en-PH" sz="1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666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Irrigators Association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Pre-screens and consolidates (at least 40) farmer-members based on eligibility requirement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Should be member of IA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 member of any cooperative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previous loan for the last 6 months with LBP 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owns 0.50 to 5.0 ha with clean title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21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86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Farmer</a:t>
                      </a:r>
                      <a:endParaRPr lang="en-PH" sz="180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Applies loan, secures and prepares requirements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9705"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purchase order from NFA, NABCOR or other reliable buyer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 briefing and/or seminar conducted by ATI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collateral requirement: title of land, certification, OR/CR of motor vehicle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farm plan and budget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80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325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Irrigators Association</a:t>
                      </a:r>
                      <a:endParaRPr lang="en-PH" sz="180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checks completeness of submissions of farmers and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prepares additional requirements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certification of no previous loan from LBP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summary of farmers availing loan containing information on name of farmers, address, title number (TCT/ OCT/ CLOA), location of farm, amount of loan being applied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Management Takeover Agreement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endParaRPr lang="en-PH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9" name="Down Arrow 8"/>
          <p:cNvSpPr/>
          <p:nvPr/>
        </p:nvSpPr>
        <p:spPr>
          <a:xfrm flipH="1">
            <a:off x="4117956" y="2592351"/>
            <a:ext cx="404829" cy="39307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  <p:sp>
        <p:nvSpPr>
          <p:cNvPr id="12" name="Down Arrow 11"/>
          <p:cNvSpPr/>
          <p:nvPr/>
        </p:nvSpPr>
        <p:spPr>
          <a:xfrm flipH="1">
            <a:off x="4117955" y="4432288"/>
            <a:ext cx="404829" cy="39307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  <p:sp>
        <p:nvSpPr>
          <p:cNvPr id="13" name="Down Arrow 12"/>
          <p:cNvSpPr/>
          <p:nvPr/>
        </p:nvSpPr>
        <p:spPr>
          <a:xfrm flipH="1">
            <a:off x="4117955" y="6261121"/>
            <a:ext cx="404829" cy="39307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04411529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83280"/>
            <a:ext cx="7178567" cy="268014"/>
          </a:xfrm>
        </p:spPr>
        <p:txBody>
          <a:bodyPr>
            <a:noAutofit/>
          </a:bodyPr>
          <a:lstStyle/>
          <a:p>
            <a:r>
              <a:rPr lang="en-PH" sz="1800" dirty="0">
                <a:latin typeface="Arial" pitchFamily="34" charset="0"/>
                <a:cs typeface="Arial" pitchFamily="34" charset="0"/>
              </a:rPr>
              <a:t>Table 4. Continued…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544119"/>
              </p:ext>
            </p:extLst>
          </p:nvPr>
        </p:nvGraphicFramePr>
        <p:xfrm>
          <a:off x="304800" y="351294"/>
          <a:ext cx="11628866" cy="63220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4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033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490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315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Responsible Entity</a:t>
                      </a:r>
                      <a:endParaRPr lang="en-PH" sz="17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</a:t>
                      </a:r>
                      <a:endParaRPr lang="en-PH" sz="17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Requirement</a:t>
                      </a:r>
                      <a:endParaRPr lang="en-PH" sz="17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31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</a:t>
                      </a:r>
                      <a:r>
                        <a:rPr lang="en-US" sz="17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Irrigation Administration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Endorses participating IA to LBP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67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15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70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lphaUcPeriod" startAt="2"/>
                      </a:pPr>
                      <a:r>
                        <a:rPr lang="en-US" sz="17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Loan Processing, Packaging and Administration</a:t>
                      </a:r>
                      <a:endParaRPr lang="en-PH" sz="17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20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 Bank of the Phils</a:t>
                      </a:r>
                      <a:endParaRPr lang="en-PH" sz="170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Account officers process the loan application in accordance with existing guidelines of LBP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Safekeep</a:t>
                      </a: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land titles and return the same upon full payment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Facilitate farmers’ opening of deposit account with LBP branch and execute an auto-debit arrangement with LBP for payment of loan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File AGFP guarantee application and claims in cases of past due loans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of a simplified loan application form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Loan amount is based on the farm plan and budget but not to exceed loan ceiling of P41,000/ha for inbred and P50,000/ha for hybrids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rate is 15% per year for the first 2 cycles, reduced by 1% per year for every succeeding cycle on loans fully paid up to the 8</a:t>
                      </a:r>
                      <a:r>
                        <a:rPr lang="en-US" sz="17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cycle</a:t>
                      </a:r>
                      <a:endParaRPr lang="en-PH" sz="17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45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70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15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70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lphaUcPeriod" startAt="3"/>
                      </a:pPr>
                      <a:r>
                        <a:rPr lang="en-US" sz="17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Loan Approval and Release</a:t>
                      </a:r>
                      <a:endParaRPr lang="en-PH" sz="17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052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 Bank of the </a:t>
                      </a:r>
                      <a:r>
                        <a:rPr lang="en-US" sz="1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Phils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Approves of loans by designated approving authorities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Releases loan to farmers through ATM accounts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Provides NFA/NABCOR list of releases which will serve as basis to pay to farmers for </a:t>
                      </a:r>
                      <a:r>
                        <a:rPr lang="en-US" sz="1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palay</a:t>
                      </a: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purchases</a:t>
                      </a:r>
                      <a:endParaRPr lang="en-PH" sz="17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Collateral for safekeeping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Management Takeover Agreement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 flipH="1">
            <a:off x="5035618" y="1160297"/>
            <a:ext cx="404829" cy="39307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  <p:sp>
        <p:nvSpPr>
          <p:cNvPr id="8" name="Down Arrow 7"/>
          <p:cNvSpPr/>
          <p:nvPr/>
        </p:nvSpPr>
        <p:spPr>
          <a:xfrm flipH="1">
            <a:off x="5089048" y="4964856"/>
            <a:ext cx="404829" cy="39307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69276651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8548" y="170712"/>
            <a:ext cx="8203325" cy="245623"/>
          </a:xfrm>
        </p:spPr>
        <p:txBody>
          <a:bodyPr>
            <a:noAutofit/>
          </a:bodyPr>
          <a:lstStyle/>
          <a:p>
            <a:r>
              <a:rPr lang="en-PH" sz="1800" dirty="0">
                <a:latin typeface="Arial" pitchFamily="34" charset="0"/>
                <a:cs typeface="Arial" pitchFamily="34" charset="0"/>
              </a:rPr>
              <a:t>Table 5. </a:t>
            </a:r>
            <a:r>
              <a:rPr lang="en-PH" sz="1800" dirty="0" err="1">
                <a:latin typeface="Arial" pitchFamily="34" charset="0"/>
                <a:cs typeface="Arial" pitchFamily="34" charset="0"/>
              </a:rPr>
              <a:t>Sikat</a:t>
            </a:r>
            <a:r>
              <a:rPr lang="en-PH" sz="1800" dirty="0">
                <a:latin typeface="Arial" pitchFamily="34" charset="0"/>
                <a:cs typeface="Arial" pitchFamily="34" charset="0"/>
              </a:rPr>
              <a:t> Saka Program Implementation on the Ground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103405"/>
              </p:ext>
            </p:extLst>
          </p:nvPr>
        </p:nvGraphicFramePr>
        <p:xfrm>
          <a:off x="208548" y="416335"/>
          <a:ext cx="11774904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33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807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108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795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Provision</a:t>
                      </a:r>
                      <a:endParaRPr lang="en-PH" sz="17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Practice on the Ground </a:t>
                      </a:r>
                      <a:endParaRPr lang="en-PH" sz="17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Province</a:t>
                      </a:r>
                      <a:endParaRPr lang="en-PH" sz="17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85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of farm and amount of loan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Loan ceiling of 80% of farm budget plan, not to exceed P41,000/ha for inbred and P50,000/ha for hybrid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of farm is 0.5 to 5.0 ha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surveyed provinces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9005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Membership to IA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Farmers who are members of more than one IA may borrow according to the number of their membership to IA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Nueva </a:t>
                      </a:r>
                      <a:r>
                        <a:rPr lang="en-US" sz="1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Ecija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8508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PH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Farmers with multiple IA membership is eligible only once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Farmers of good standing is defined as those who pay their ISF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surveyed provinces except Nueva </a:t>
                      </a:r>
                      <a:r>
                        <a:rPr lang="en-US" sz="1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Ecija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9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existing loan from LBP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Still are allowed to borrow provided they have capacity to pay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Nueva </a:t>
                      </a:r>
                      <a:r>
                        <a:rPr lang="en-US" sz="1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Ecija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850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Attendance to Seminar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 day seminar on credit worthiness, and briefing of the SSP; organized by ATI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Borrower attends trainings only once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surveyed provinces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9005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PH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Seminars on rice production with resource speakers from DA and LGU Agricultural Office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Occidental Mindoro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Bohol, </a:t>
                      </a:r>
                      <a:r>
                        <a:rPr lang="en-US" sz="1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Bukidnon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900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Purchase order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P.O. from NFA is issued only once, and may be reused for succeeding loan application as long the amount remains the same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Nueva </a:t>
                      </a:r>
                      <a:r>
                        <a:rPr lang="en-US" sz="1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Ecija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8508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P.O. is issued every time a loan application is made; only farmers who bring in a certain percentage of their harvest from loan period can be issued another PO for another loan; uses passbook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Bukidnon</a:t>
                      </a: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(1%)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Occidental Mindoro (70%)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8508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NFA requires LBP receipt as proof that borrowers have no more accountability before issuing another PO</a:t>
                      </a:r>
                      <a:endParaRPr lang="en-PH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Summary of farmers availing loans (from IA)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Occidental Mindoro</a:t>
                      </a:r>
                      <a:endParaRPr lang="en-PH" sz="17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286105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6976" y="181339"/>
            <a:ext cx="6180082" cy="178357"/>
          </a:xfrm>
        </p:spPr>
        <p:txBody>
          <a:bodyPr>
            <a:noAutofit/>
          </a:bodyPr>
          <a:lstStyle/>
          <a:p>
            <a:r>
              <a:rPr lang="en-PH" sz="1800" dirty="0">
                <a:latin typeface="Arial" pitchFamily="34" charset="0"/>
                <a:cs typeface="Arial" pitchFamily="34" charset="0"/>
              </a:rPr>
              <a:t>Table 5. Continued…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078357"/>
              </p:ext>
            </p:extLst>
          </p:nvPr>
        </p:nvGraphicFramePr>
        <p:xfrm>
          <a:off x="216976" y="420656"/>
          <a:ext cx="11678983" cy="630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04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58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00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17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Provision</a:t>
                      </a:r>
                      <a:endParaRPr lang="en-PH" sz="18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Practice on the Ground</a:t>
                      </a:r>
                      <a:endParaRPr lang="en-PH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Province</a:t>
                      </a:r>
                      <a:endParaRPr lang="en-PH" sz="18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519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Purchase order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endParaRPr lang="en-PH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NFA needs endorsement of IA indicating some information to ensure capacity to pay based on projected harvest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Provinces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2798">
                <a:tc vMerge="1">
                  <a:txBody>
                    <a:bodyPr/>
                    <a:lstStyle/>
                    <a:p>
                      <a:endParaRPr lang="en-PH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 issued by the Bohol Rice Processing Center and not by NFA. BRPC executes a Production, Technical and Marketing Agreement with the IA, farmer borrowers, LBP, NIA and DA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Bohol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5199">
                <a:tc vMerge="1">
                  <a:txBody>
                    <a:bodyPr/>
                    <a:lstStyle/>
                    <a:p>
                      <a:endParaRPr lang="en-PH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 issued upon endorsement of NIA, returned to NIA for onward submission to LBP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Iloilo, Nueva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Ecija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Isabela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87997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Loan Security and Collateral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Promisory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 and management takeover agreement (notarized)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Certificate of land title 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Certificate of registration and official receipt  of motor vehicle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Certification from land owner (for tenants)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Certificate of mortgage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surveyed provinces 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5199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Animal registration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Occidental Mindoro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Bohol,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Bukidnon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7599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Certificate of ownership of appliances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Bukidnon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51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rate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15%/annum or 7.5%/season; declining at 1%/season until 9</a:t>
                      </a:r>
                      <a:r>
                        <a:rPr lang="en-US" sz="18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season where interest is only 8%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surveyed provinces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51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Incentives to IA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 for 100% repayment rate and 0.25% for 90 – 99% repayment rate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surveyed provinces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5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NIA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identifies IAs of good standing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issues certificate that IA is of good standing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issues certificate of water availability 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provinces</a:t>
                      </a: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0600534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B4BF4EB2-3C7B-3F47-B20F-727351BDB8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4668041"/>
              </p:ext>
            </p:extLst>
          </p:nvPr>
        </p:nvGraphicFramePr>
        <p:xfrm>
          <a:off x="838200" y="219919"/>
          <a:ext cx="10515600" cy="595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94940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00ACA2-7CF2-7241-A1AE-EE0CA20D6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Practices:  IA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45C47795-A572-C44A-A27A-E7D11783C7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0783833"/>
              </p:ext>
            </p:extLst>
          </p:nvPr>
        </p:nvGraphicFramePr>
        <p:xfrm>
          <a:off x="838200" y="1215342"/>
          <a:ext cx="10515600" cy="4961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458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00ACA2-7CF2-7241-A1AE-EE0CA20D6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Practices: Other agencies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45C47795-A572-C44A-A27A-E7D11783C7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530525"/>
              </p:ext>
            </p:extLst>
          </p:nvPr>
        </p:nvGraphicFramePr>
        <p:xfrm>
          <a:off x="838200" y="1215342"/>
          <a:ext cx="10515600" cy="4961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3137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31421" y="284480"/>
            <a:ext cx="10515600" cy="427022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itchFamily="34" charset="0"/>
                <a:cs typeface="Arial" pitchFamily="34" charset="0"/>
              </a:rPr>
              <a:t>Table 11. Loan amount, number of borrowers, area coverage of SSP as of April 2017</a:t>
            </a:r>
            <a:r>
              <a:rPr lang="en-PH" sz="1800" dirty="0">
                <a:latin typeface="Arial" pitchFamily="34" charset="0"/>
                <a:cs typeface="Arial" pitchFamily="34" charset="0"/>
              </a:rPr>
              <a:t/>
            </a:r>
            <a:br>
              <a:rPr lang="en-PH" sz="1800" dirty="0">
                <a:latin typeface="Arial" pitchFamily="34" charset="0"/>
                <a:cs typeface="Arial" pitchFamily="34" charset="0"/>
              </a:rPr>
            </a:br>
            <a:endParaRPr lang="en-PH" sz="1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1255978"/>
              </p:ext>
            </p:extLst>
          </p:nvPr>
        </p:nvGraphicFramePr>
        <p:xfrm>
          <a:off x="331421" y="610204"/>
          <a:ext cx="11333982" cy="597599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519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36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36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36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366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1366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1366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422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Q12017 Loan Amount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(M ₱)*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Cumulative Loan Amount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(M ₱)*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Number of Borrowers*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SSP area for 2017 Loan ha)*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 Irrigated Area (ha)**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of irrigated area covered by SSP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CAR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8.241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44.352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440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92,482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0.48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1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2.484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65.519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422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678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137,929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0.49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2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44.593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1,004.260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2833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6,690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271,697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2.46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3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109.676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1,688.820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2879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7,183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293,438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2.45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4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105.375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655.268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1670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5,049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137,433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3.67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5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1.888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17.306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176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122,717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0.14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6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7.115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175.809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866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1,422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106,941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1.33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7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16.149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152.783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595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1,193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47,214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2.53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8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2.835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46.991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348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543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69,090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0.79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9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1.852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13.537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197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47,054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0.42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10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43.428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94.428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362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839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65,782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1.28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Region 11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4.369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116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68,129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0.17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SOCCSKARGEN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31.727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637.075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1646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3,560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111,940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3.18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ARMM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0.150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15.647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111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47,866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0.23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CARAGA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5.676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5.676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123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62,452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0.20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4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Philippines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381.190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4,621.840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1,2157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28,322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1,682,162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1.68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057287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155607572"/>
              </p:ext>
            </p:extLst>
          </p:nvPr>
        </p:nvGraphicFramePr>
        <p:xfrm>
          <a:off x="1569388" y="580200"/>
          <a:ext cx="9360000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99028" y="6088200"/>
            <a:ext cx="75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dirty="0">
                <a:latin typeface="Arial" panose="020B0604020202020204" pitchFamily="34" charset="0"/>
                <a:cs typeface="Arial" panose="020B0604020202020204" pitchFamily="34" charset="0"/>
              </a:rPr>
              <a:t>Figure 5. Regional distribution of number of </a:t>
            </a:r>
            <a:r>
              <a:rPr lang="en-PH" sz="1600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PH" sz="1600" dirty="0">
                <a:latin typeface="Arial" panose="020B0604020202020204" pitchFamily="34" charset="0"/>
                <a:cs typeface="Arial" panose="020B0604020202020204" pitchFamily="34" charset="0"/>
              </a:rPr>
              <a:t> Saka borrowers by gender (%)</a:t>
            </a:r>
          </a:p>
          <a:p>
            <a:r>
              <a:rPr lang="en-PH" sz="1200" dirty="0">
                <a:latin typeface="Arial" panose="020B0604020202020204" pitchFamily="34" charset="0"/>
                <a:cs typeface="Arial" panose="020B0604020202020204" pitchFamily="34" charset="0"/>
              </a:rPr>
              <a:t>Source of basic data: LBP database, 2017</a:t>
            </a:r>
          </a:p>
        </p:txBody>
      </p:sp>
    </p:spTree>
    <p:extLst>
      <p:ext uri="{BB962C8B-B14F-4D97-AF65-F5344CB8AC3E}">
        <p14:creationId xmlns:p14="http://schemas.microsoft.com/office/powerpoint/2010/main" val="659216863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262022202"/>
              </p:ext>
            </p:extLst>
          </p:nvPr>
        </p:nvGraphicFramePr>
        <p:xfrm>
          <a:off x="1427231" y="427059"/>
          <a:ext cx="9360000" cy="56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39597" y="6009939"/>
            <a:ext cx="6776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dirty="0">
                <a:latin typeface="Arial" panose="020B0604020202020204" pitchFamily="34" charset="0"/>
                <a:cs typeface="Arial" panose="020B0604020202020204" pitchFamily="34" charset="0"/>
              </a:rPr>
              <a:t>Figure 6. Regional distribution of </a:t>
            </a:r>
            <a:r>
              <a:rPr lang="en-PH" sz="1600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PH" sz="1600" dirty="0">
                <a:latin typeface="Arial" panose="020B0604020202020204" pitchFamily="34" charset="0"/>
                <a:cs typeface="Arial" panose="020B0604020202020204" pitchFamily="34" charset="0"/>
              </a:rPr>
              <a:t> Saka loan amount by gender (%)</a:t>
            </a:r>
          </a:p>
          <a:p>
            <a:r>
              <a:rPr lang="en-PH" sz="1200" dirty="0">
                <a:latin typeface="Arial" panose="020B0604020202020204" pitchFamily="34" charset="0"/>
                <a:cs typeface="Arial" panose="020B0604020202020204" pitchFamily="34" charset="0"/>
              </a:rPr>
              <a:t>Source of basic data: LBP database, 2017</a:t>
            </a:r>
          </a:p>
        </p:txBody>
      </p:sp>
    </p:spTree>
    <p:extLst>
      <p:ext uri="{BB962C8B-B14F-4D97-AF65-F5344CB8AC3E}">
        <p14:creationId xmlns:p14="http://schemas.microsoft.com/office/powerpoint/2010/main" val="317916498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613" y="235680"/>
            <a:ext cx="9648497" cy="671710"/>
          </a:xfrm>
        </p:spPr>
        <p:txBody>
          <a:bodyPr>
            <a:normAutofit fontScale="90000"/>
          </a:bodyPr>
          <a:lstStyle/>
          <a:p>
            <a:r>
              <a:rPr lang="en-US" sz="2700" b="1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 Saka Program Reach by Island Group</a:t>
            </a:r>
            <a:r>
              <a:rPr lang="en-PH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PH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PH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313940"/>
              </p:ext>
            </p:extLst>
          </p:nvPr>
        </p:nvGraphicFramePr>
        <p:xfrm>
          <a:off x="2162698" y="677973"/>
          <a:ext cx="378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4095099052"/>
              </p:ext>
            </p:extLst>
          </p:nvPr>
        </p:nvGraphicFramePr>
        <p:xfrm>
          <a:off x="6082355" y="631456"/>
          <a:ext cx="378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625105424"/>
              </p:ext>
            </p:extLst>
          </p:nvPr>
        </p:nvGraphicFramePr>
        <p:xfrm>
          <a:off x="2220690" y="3303293"/>
          <a:ext cx="378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830517455"/>
              </p:ext>
            </p:extLst>
          </p:nvPr>
        </p:nvGraphicFramePr>
        <p:xfrm>
          <a:off x="6209191" y="3528954"/>
          <a:ext cx="378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1576552" y="6092679"/>
            <a:ext cx="97903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8138" indent="-1435100" algn="ctr"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7. (a) Total irrigated area, (b) SSP area coverage, (c) SSP borrowers, </a:t>
            </a:r>
          </a:p>
          <a:p>
            <a:pPr marL="1528763" indent="-1435100" algn="ctr"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(d) SSP loan, by major island group, Q1 2017</a:t>
            </a:r>
            <a:endParaRPr lang="en-PH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800"/>
              </a:spcAft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 of basic data: LBP database, 2017</a:t>
            </a:r>
            <a:endParaRPr lang="en-PH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525305" y="3451299"/>
            <a:ext cx="7197815" cy="74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151199" y="804982"/>
            <a:ext cx="0" cy="52561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079870"/>
      </p:ext>
    </p:extLst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9829" y="-52446"/>
            <a:ext cx="7084171" cy="731324"/>
          </a:xfrm>
        </p:spPr>
        <p:txBody>
          <a:bodyPr>
            <a:norm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Saka Reach in Luzon</a:t>
            </a:r>
            <a:endParaRPr lang="en-P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4783406"/>
              </p:ext>
            </p:extLst>
          </p:nvPr>
        </p:nvGraphicFramePr>
        <p:xfrm>
          <a:off x="1469829" y="414077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215688586"/>
              </p:ext>
            </p:extLst>
          </p:nvPr>
        </p:nvGraphicFramePr>
        <p:xfrm>
          <a:off x="6304000" y="428694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283831232"/>
              </p:ext>
            </p:extLst>
          </p:nvPr>
        </p:nvGraphicFramePr>
        <p:xfrm>
          <a:off x="1469829" y="3220202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776240331"/>
              </p:ext>
            </p:extLst>
          </p:nvPr>
        </p:nvGraphicFramePr>
        <p:xfrm>
          <a:off x="6507034" y="3174063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71869" y="6039446"/>
            <a:ext cx="96642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6813" indent="-1071563" algn="just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Figure 8. (a)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Saka cumulative loan amount, (b) 2017 loan amount, (c) number of borrowers (d) area coverage in 2017, Luzon</a:t>
            </a:r>
            <a:endParaRPr lang="en-PH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  Source of basic data: LBP database, 2017</a:t>
            </a:r>
            <a:endParaRPr lang="en-PH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1229710" y="3272470"/>
            <a:ext cx="9980357" cy="362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04000" y="428694"/>
            <a:ext cx="0" cy="56253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623394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6955" y="13661"/>
            <a:ext cx="4310241" cy="646182"/>
          </a:xfrm>
        </p:spPr>
        <p:txBody>
          <a:bodyPr>
            <a:norm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Saka Reach in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Visayas</a:t>
            </a:r>
            <a:endParaRPr lang="en-P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85855"/>
              </p:ext>
            </p:extLst>
          </p:nvPr>
        </p:nvGraphicFramePr>
        <p:xfrm>
          <a:off x="1391438" y="437315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405301522"/>
              </p:ext>
            </p:extLst>
          </p:nvPr>
        </p:nvGraphicFramePr>
        <p:xfrm>
          <a:off x="6172076" y="373560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715546456"/>
              </p:ext>
            </p:extLst>
          </p:nvPr>
        </p:nvGraphicFramePr>
        <p:xfrm>
          <a:off x="1391438" y="3305239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136451521"/>
              </p:ext>
            </p:extLst>
          </p:nvPr>
        </p:nvGraphicFramePr>
        <p:xfrm>
          <a:off x="6103952" y="3253560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91438" y="6112669"/>
            <a:ext cx="96917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93775" indent="-993775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Figure 9. (a)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Saka cumulative loan amount, (b) 2017 loan amount, (c) number of borrowers, and (d) area coverage in 2017,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Visayas</a:t>
            </a:r>
            <a:endParaRPr lang="en-PH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Source of basic data: LBP database, 2017</a:t>
            </a:r>
            <a:endParaRPr lang="en-PH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6028856" y="687378"/>
            <a:ext cx="6972" cy="52867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57365" y="3354123"/>
            <a:ext cx="10025794" cy="94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075744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4759" y="-35735"/>
            <a:ext cx="6046441" cy="740979"/>
          </a:xfrm>
        </p:spPr>
        <p:txBody>
          <a:bodyPr>
            <a:norm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Saka Reach in Mindanao</a:t>
            </a:r>
            <a:endParaRPr lang="en-P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88225"/>
              </p:ext>
            </p:extLst>
          </p:nvPr>
        </p:nvGraphicFramePr>
        <p:xfrm>
          <a:off x="1484897" y="413198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838934089"/>
              </p:ext>
            </p:extLst>
          </p:nvPr>
        </p:nvGraphicFramePr>
        <p:xfrm>
          <a:off x="6192917" y="413333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905172465"/>
              </p:ext>
            </p:extLst>
          </p:nvPr>
        </p:nvGraphicFramePr>
        <p:xfrm>
          <a:off x="1405050" y="3276258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80367932"/>
              </p:ext>
            </p:extLst>
          </p:nvPr>
        </p:nvGraphicFramePr>
        <p:xfrm>
          <a:off x="6192917" y="3282830"/>
          <a:ext cx="45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81161" y="6072481"/>
            <a:ext cx="9993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93775" indent="-993775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Figure 10. (a)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Saka cumulative loan amount, (b) 2017 loan amount, (c) number of borrowers and (d) area coverage in 2017, Mindanao</a:t>
            </a:r>
            <a:endParaRPr lang="en-PH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Source of Basic data: LBP database, 2017</a:t>
            </a:r>
            <a:endParaRPr lang="en-PH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984897" y="583324"/>
            <a:ext cx="29836" cy="5489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190896" y="3293198"/>
            <a:ext cx="97476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853169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3188" y="152400"/>
            <a:ext cx="4735626" cy="619007"/>
          </a:xfrm>
        </p:spPr>
        <p:txBody>
          <a:bodyPr>
            <a:norm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Saka Reach: Survey data</a:t>
            </a:r>
            <a:endParaRPr lang="en-P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65395"/>
              </p:ext>
            </p:extLst>
          </p:nvPr>
        </p:nvGraphicFramePr>
        <p:xfrm>
          <a:off x="1336188" y="591091"/>
          <a:ext cx="9396000" cy="56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846986" y="6243091"/>
            <a:ext cx="92679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Figure 11. Actual number of borrowers from 4 survey sites, 2012-2017</a:t>
            </a:r>
            <a:endParaRPr lang="en-PH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Source: LBP LC Centers, 2017</a:t>
            </a:r>
            <a:endParaRPr lang="en-P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331117"/>
      </p:ext>
    </p:extLst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3898128"/>
              </p:ext>
            </p:extLst>
          </p:nvPr>
        </p:nvGraphicFramePr>
        <p:xfrm>
          <a:off x="1244303" y="256505"/>
          <a:ext cx="9720000" cy="61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10349" y="6376505"/>
            <a:ext cx="69879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Figure 12. Trend in number of borrowers from the survey areas, 2012-2017</a:t>
            </a:r>
            <a:endParaRPr lang="en-PH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992372"/>
      </p:ext>
    </p:extLst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680" y="401942"/>
            <a:ext cx="7732879" cy="62950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RESULTS OF THE SURVEY</a:t>
            </a:r>
            <a:r>
              <a:rPr lang="en-PH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PH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PH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9267091"/>
              </p:ext>
            </p:extLst>
          </p:nvPr>
        </p:nvGraphicFramePr>
        <p:xfrm>
          <a:off x="1904118" y="1237559"/>
          <a:ext cx="9612001" cy="54360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429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71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71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971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971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9710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9710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26541">
                <a:tc rowSpan="2">
                  <a:txBody>
                    <a:bodyPr/>
                    <a:lstStyle/>
                    <a:p>
                      <a:pPr algn="ctr"/>
                      <a:r>
                        <a:rPr lang="en-PH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Socio-Economic Characteristics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Beneficiary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Non-Beneficiary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6475">
                <a:tc vMerge="1">
                  <a:txBody>
                    <a:bodyPr/>
                    <a:lstStyle/>
                    <a:p>
                      <a:endParaRPr lang="en-PH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(n=330)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(n=359)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(n=168)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7651">
                <a:tc gridSpan="7"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Age (Years)</a:t>
                      </a:r>
                      <a:endParaRPr lang="en-PH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3238">
                <a:tc>
                  <a:txBody>
                    <a:bodyPr/>
                    <a:lstStyle/>
                    <a:p>
                      <a:pPr marL="268288" indent="0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Average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3238">
                <a:tc>
                  <a:txBody>
                    <a:bodyPr/>
                    <a:lstStyle/>
                    <a:p>
                      <a:pPr marL="268288" indent="0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Range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23-85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23-85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24-85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21-89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21-85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23-89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7651">
                <a:tc gridSpan="7"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Civil</a:t>
                      </a: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Status</a:t>
                      </a:r>
                      <a:r>
                        <a:rPr kumimoji="0" lang="en-US" sz="1800" b="1" kern="12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(%)</a:t>
                      </a:r>
                      <a:endParaRPr lang="en-PH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3238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Single/Widow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3238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Married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7651">
                <a:tc gridSpan="7"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Education (%)</a:t>
                      </a:r>
                      <a:endParaRPr lang="en-PH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3238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Elementary Level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3238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High School Level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3238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College Level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3238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Vocational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7651">
                <a:tc gridSpan="7"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Household Size (number)</a:t>
                      </a:r>
                      <a:endParaRPr lang="en-PH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3238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Average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3238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Range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1-11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1-13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92121" y="853063"/>
            <a:ext cx="6047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Table 13. Socio-economic profile of respondents </a:t>
            </a:r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0" descr="Image result for rice grain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7037" y="3872484"/>
            <a:ext cx="2160000" cy="29855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4871158"/>
      </p:ext>
    </p:extLst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019" y="288347"/>
            <a:ext cx="80456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Table 14. Farm-related characteristics of respondents</a:t>
            </a:r>
            <a:endParaRPr lang="en-PH" sz="2000" dirty="0">
              <a:latin typeface="Arial" pitchFamily="34" charset="0"/>
              <a:cs typeface="Arial" pitchFamily="34" charset="0"/>
            </a:endParaRPr>
          </a:p>
          <a:p>
            <a:endParaRPr lang="en-PH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0680"/>
              </p:ext>
            </p:extLst>
          </p:nvPr>
        </p:nvGraphicFramePr>
        <p:xfrm>
          <a:off x="685018" y="673067"/>
          <a:ext cx="10835999" cy="56256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7025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89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89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89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89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8890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8890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76536">
                <a:tc rowSpan="2">
                  <a:txBody>
                    <a:bodyPr/>
                    <a:lstStyle/>
                    <a:p>
                      <a:pPr algn="ctr"/>
                      <a:r>
                        <a:rPr lang="en-PH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Farm</a:t>
                      </a:r>
                      <a:r>
                        <a:rPr lang="en-PH" sz="18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Related </a:t>
                      </a:r>
                      <a:r>
                        <a:rPr lang="en-PH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Characteristics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Beneficiary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Non-Beneficiary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4764">
                <a:tc vMerge="1">
                  <a:txBody>
                    <a:bodyPr/>
                    <a:lstStyle/>
                    <a:p>
                      <a:endParaRPr lang="en-PH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(n=330)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(n=359)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(n=168)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223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IA Membership (% reporting)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Yes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2325">
                <a:tc gridSpan="7"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Membership in other organizations (% reporting)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Yes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No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223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Farm Size (ha)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441325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Average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Range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0.5-5.0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0.73-5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6536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81413" algn="l"/>
                        </a:tabLst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Years in farming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441325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Average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Range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2-69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2-69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2-62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1-60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1-60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1-60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48223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Tenure Status (% reporting)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Owned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Tenant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6536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Lease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069390"/>
      </p:ext>
    </p:extLst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5984" y="613531"/>
            <a:ext cx="10637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1438" indent="-1341438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Table 15. Source and amount of income of SSP beneficiaries and non-beneficiaries</a:t>
            </a:r>
            <a:endParaRPr lang="en-P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43392"/>
              </p:ext>
            </p:extLst>
          </p:nvPr>
        </p:nvGraphicFramePr>
        <p:xfrm>
          <a:off x="458309" y="1426016"/>
          <a:ext cx="11092684" cy="43281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8706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54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54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054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054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PH" sz="2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Sources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Beneficiary</a:t>
                      </a:r>
                      <a:endParaRPr lang="en-PH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Non-beneficiary</a:t>
                      </a:r>
                      <a:endParaRPr lang="en-PH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Reporting</a:t>
                      </a:r>
                      <a:endParaRPr lang="en-PH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Amount (₱)</a:t>
                      </a:r>
                      <a:endParaRPr lang="en-PH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Reporting</a:t>
                      </a:r>
                      <a:endParaRPr lang="en-PH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Amount (₱)</a:t>
                      </a:r>
                      <a:endParaRPr lang="en-PH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Farm (per season)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24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Rice-farming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20,440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20,068</a:t>
                      </a:r>
                      <a:endParaRPr lang="en-PH" sz="2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lvl="1" indent="0"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Rice-based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23,132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22,984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Non-farm (per month)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4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4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Employment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9,554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27.4</a:t>
                      </a:r>
                      <a:endParaRPr lang="en-PH" sz="2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11,440</a:t>
                      </a:r>
                      <a:endParaRPr lang="en-PH" sz="2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Remittances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7.6</a:t>
                      </a:r>
                      <a:endParaRPr lang="en-PH" sz="2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12,454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10.1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11,200</a:t>
                      </a:r>
                      <a:endParaRPr lang="en-PH" sz="2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Small Business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13.4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5,088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12.9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5,754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Average Monthly Income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4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8,272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10,072</a:t>
                      </a:r>
                      <a:endParaRPr lang="en-PH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xmlns="" id="{5E9A726B-445C-3E42-82EA-F6637EB497FE}"/>
              </a:ext>
            </a:extLst>
          </p:cNvPr>
          <p:cNvSpPr/>
          <p:nvPr/>
        </p:nvSpPr>
        <p:spPr>
          <a:xfrm>
            <a:off x="6475751" y="5156616"/>
            <a:ext cx="1094282" cy="8694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A0EB9E0E-D85D-FC4B-8579-7F57789FA6AD}"/>
              </a:ext>
            </a:extLst>
          </p:cNvPr>
          <p:cNvSpPr/>
          <p:nvPr/>
        </p:nvSpPr>
        <p:spPr>
          <a:xfrm>
            <a:off x="10105869" y="5156616"/>
            <a:ext cx="1094282" cy="8694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77187"/>
      </p:ext>
    </p:extLst>
  </p:cSld>
  <p:clrMapOvr>
    <a:masterClrMapping/>
  </p:clrMapOvr>
  <p:transition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36205"/>
            <a:ext cx="11689080" cy="644843"/>
          </a:xfrm>
        </p:spPr>
        <p:txBody>
          <a:bodyPr>
            <a:noAutofit/>
          </a:bodyPr>
          <a:lstStyle/>
          <a:p>
            <a:pPr marL="1431925" indent="-1431925"/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Table 13a. Source and amount of income of SSP beneficiaries and non-beneficiaries by gender</a:t>
            </a:r>
            <a:endParaRPr lang="en-PH" sz="21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47166"/>
              </p:ext>
            </p:extLst>
          </p:nvPr>
        </p:nvGraphicFramePr>
        <p:xfrm>
          <a:off x="264000" y="781048"/>
          <a:ext cx="11663999" cy="54360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4650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57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539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353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440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6981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25940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4033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414958">
                <a:tc rowSpan="3">
                  <a:txBody>
                    <a:bodyPr/>
                    <a:lstStyle/>
                    <a:p>
                      <a:pPr algn="ctr"/>
                      <a:r>
                        <a:rPr lang="en-PH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Sources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Beneficiary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Non-Beneficiary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3914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88508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Reporting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Amount (₱)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Reporting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Amount (₱)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Reporting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Amount (₱)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Reporting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Amount (₱)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4958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Farm (per season)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4958">
                <a:tc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Rice-farming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21,180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19,189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19,838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20,417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4958">
                <a:tc>
                  <a:txBody>
                    <a:bodyPr/>
                    <a:lstStyle/>
                    <a:p>
                      <a:pPr marL="457200" lvl="1" indent="0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Rice-based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24,928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19,571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21,311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25,800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4958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Non-farm (per month)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4958">
                <a:tc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Employment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10,966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10,524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12,151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10,745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4958">
                <a:tc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Remittances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13,215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11,219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9,859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12,979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4958">
                <a:tc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Small Business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4,986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5,451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6,325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9,506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139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Average Monthly Income</a:t>
                      </a: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13,055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9,065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9,445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11,077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xmlns="" id="{CCB5F7AA-B44A-B048-9FFC-1698809EA948}"/>
              </a:ext>
            </a:extLst>
          </p:cNvPr>
          <p:cNvSpPr/>
          <p:nvPr/>
        </p:nvSpPr>
        <p:spPr>
          <a:xfrm>
            <a:off x="6241736" y="5449426"/>
            <a:ext cx="1094282" cy="6448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8E49188E-DF12-F743-9236-AF1E2FBF8B10}"/>
              </a:ext>
            </a:extLst>
          </p:cNvPr>
          <p:cNvSpPr/>
          <p:nvPr/>
        </p:nvSpPr>
        <p:spPr>
          <a:xfrm>
            <a:off x="11024841" y="5449426"/>
            <a:ext cx="1094282" cy="7210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9BB090F2-49B4-5747-BCEF-4CD8314170E4}"/>
              </a:ext>
            </a:extLst>
          </p:cNvPr>
          <p:cNvSpPr/>
          <p:nvPr/>
        </p:nvSpPr>
        <p:spPr>
          <a:xfrm>
            <a:off x="8578534" y="5457422"/>
            <a:ext cx="1094282" cy="8694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E5C5C5B7-EC59-B84E-920D-B801F967F9AB}"/>
              </a:ext>
            </a:extLst>
          </p:cNvPr>
          <p:cNvSpPr/>
          <p:nvPr/>
        </p:nvSpPr>
        <p:spPr>
          <a:xfrm>
            <a:off x="3904938" y="5449426"/>
            <a:ext cx="1094282" cy="8694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477322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5452" y="364093"/>
            <a:ext cx="7162800" cy="687059"/>
          </a:xfrm>
        </p:spPr>
        <p:txBody>
          <a:bodyPr>
            <a:normAutofit/>
          </a:bodyPr>
          <a:lstStyle/>
          <a:p>
            <a:r>
              <a:rPr lang="en-PH" sz="3600" b="1" dirty="0">
                <a:latin typeface="Arial" panose="020B0604020202020204" pitchFamily="34" charset="0"/>
                <a:cs typeface="Arial" panose="020B0604020202020204" pitchFamily="34" charset="0"/>
              </a:rPr>
              <a:t>Credit Information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0309317"/>
              </p:ext>
            </p:extLst>
          </p:nvPr>
        </p:nvGraphicFramePr>
        <p:xfrm>
          <a:off x="467919" y="1602578"/>
          <a:ext cx="11340003" cy="45720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239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93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93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193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193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1934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1934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68752">
                <a:tc rowSpan="2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Source of Credit</a:t>
                      </a:r>
                      <a:endParaRPr lang="en-PH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Before SSP by beneficiaries</a:t>
                      </a:r>
                      <a:r>
                        <a:rPr lang="en-PH" sz="2000" b="1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(n=527)</a:t>
                      </a:r>
                      <a:endParaRPr lang="en-PH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Non-beneficiary </a:t>
                      </a:r>
                    </a:p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748">
                <a:tc vMerge="1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endParaRPr lang="en-PH" sz="11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 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 (n=330)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 (n=192)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 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 (n=330)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 (n=192)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US" sz="2000" b="1" u="sng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% reporting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Formal</a:t>
                      </a:r>
                      <a:endParaRPr lang="en-PH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marL="226695" algn="just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Bank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marL="226695" algn="just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Cooperative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marL="226695"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MFI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marL="226695" algn="just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Others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marL="635"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Informal</a:t>
                      </a:r>
                      <a:endParaRPr lang="en-PH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marL="226695" algn="just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Relative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marL="226695" algn="just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Trader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marL="226695" algn="just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 Local money lender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3874">
                <a:tc>
                  <a:txBody>
                    <a:bodyPr/>
                    <a:lstStyle/>
                    <a:p>
                      <a:pPr marL="226695"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Others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4412" y="1186785"/>
            <a:ext cx="10900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Table 16.   Source of credit of beneficiaries before SSP and non-beneficiaries </a:t>
            </a:r>
            <a:endParaRPr lang="en-PH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07B3083B-B2B8-7449-8105-6BC0290826E5}"/>
              </a:ext>
            </a:extLst>
          </p:cNvPr>
          <p:cNvSpPr/>
          <p:nvPr/>
        </p:nvSpPr>
        <p:spPr>
          <a:xfrm>
            <a:off x="7944787" y="4421413"/>
            <a:ext cx="860700" cy="6902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A2E2BD8E-A4E6-4440-823E-36D336891720}"/>
              </a:ext>
            </a:extLst>
          </p:cNvPr>
          <p:cNvSpPr/>
          <p:nvPr/>
        </p:nvSpPr>
        <p:spPr>
          <a:xfrm>
            <a:off x="7944787" y="2955326"/>
            <a:ext cx="860700" cy="7172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25B8BFDD-CE32-F540-9436-317F39E9D7D4}"/>
              </a:ext>
            </a:extLst>
          </p:cNvPr>
          <p:cNvSpPr/>
          <p:nvPr/>
        </p:nvSpPr>
        <p:spPr>
          <a:xfrm>
            <a:off x="3685452" y="4421413"/>
            <a:ext cx="871558" cy="6902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0C15E455-5655-AE4B-B04E-93657656A970}"/>
              </a:ext>
            </a:extLst>
          </p:cNvPr>
          <p:cNvSpPr/>
          <p:nvPr/>
        </p:nvSpPr>
        <p:spPr>
          <a:xfrm>
            <a:off x="3685452" y="2879501"/>
            <a:ext cx="871558" cy="6581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09356"/>
      </p:ext>
    </p:extLst>
  </p:cSld>
  <p:clrMapOvr>
    <a:masterClrMapping/>
  </p:clrMapOvr>
  <p:transition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9899" y="327683"/>
            <a:ext cx="10705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7438" indent="-1544638"/>
            <a:r>
              <a:rPr lang="en-US" dirty="0">
                <a:latin typeface="Arial" pitchFamily="34" charset="0"/>
                <a:cs typeface="Arial" pitchFamily="34" charset="0"/>
              </a:rPr>
              <a:t>Table 17. Average loan and terms followed by SSP beneficiaries and non-beneficiaries from their credit sources</a:t>
            </a:r>
            <a:endParaRPr lang="en-PH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098410"/>
              </p:ext>
            </p:extLst>
          </p:nvPr>
        </p:nvGraphicFramePr>
        <p:xfrm>
          <a:off x="471875" y="974014"/>
          <a:ext cx="10619068" cy="46329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6547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547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547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547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7012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SSP Beneficiary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Non-Beneficiary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7012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Before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During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900" u="sng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Amount of loan (₱)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Average per season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92,105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104,511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40,000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 marL="0" indent="173038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Range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10,000 – 250,000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15,000 – 250,000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5,000 – 80,000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 marL="0" indent="173038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Mode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100,000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50,000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50,000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 marL="0" indent="173038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Percent reporting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Average per month (₱) 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65,252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51,623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Range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1,000-750,000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2,000 - 450,000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Mode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20,000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20,000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Percent reporting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84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86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Average per year (₱)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80,432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58,200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Range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4,000 – 300,000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5,000 – 300,000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 marL="0" indent="173038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Mode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50,000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100,000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Percent reporting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7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Average loan (₱)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67,899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53,545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6306505"/>
      </p:ext>
    </p:extLst>
  </p:cSld>
  <p:clrMapOvr>
    <a:masterClrMapping/>
  </p:clrMapOvr>
  <p:transition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9806" y="258361"/>
            <a:ext cx="6637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000" dirty="0">
                <a:latin typeface="Arial" pitchFamily="34" charset="0"/>
                <a:cs typeface="Arial" pitchFamily="34" charset="0"/>
              </a:rPr>
              <a:t>Table 17. Continued…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065352"/>
              </p:ext>
            </p:extLst>
          </p:nvPr>
        </p:nvGraphicFramePr>
        <p:xfrm>
          <a:off x="264933" y="0"/>
          <a:ext cx="10985434" cy="66446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3407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5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593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593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6517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SSP Beneficiary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Non-Beneficiary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517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</a:t>
                      </a:r>
                      <a:endParaRPr lang="en-PH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During</a:t>
                      </a:r>
                      <a:endParaRPr lang="en-PH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900" u="sng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Interest rate (%)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Average per season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19</a:t>
                      </a:r>
                      <a:endParaRPr lang="en-PH" sz="19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7.5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19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996305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268288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Range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1.75 – 30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4.5 – 7.5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 – 30</a:t>
                      </a: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37197941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173038">
                        <a:spcAft>
                          <a:spcPts val="0"/>
                        </a:spcAft>
                      </a:pP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7082924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Average per month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0964361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– 30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 – 25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Average per year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Range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– 60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– 30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of collateral (% reporting)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Yes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No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Repayment Schedule (% reporting)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361950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After harvest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441325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Monthly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441325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Others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 of Payment (% reporting)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441325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Cash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65170">
                <a:tc>
                  <a:txBody>
                    <a:bodyPr/>
                    <a:lstStyle/>
                    <a:p>
                      <a:pPr marL="0" indent="441325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Palay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4510022"/>
      </p:ext>
    </p:extLst>
  </p:cSld>
  <p:clrMapOvr>
    <a:masterClrMapping/>
  </p:clrMapOvr>
  <p:transition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397526"/>
            <a:ext cx="1100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Figure 13. Speed of loan release according to beneficiaries before and during SSP, and non-beneficiaries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057647461"/>
              </p:ext>
            </p:extLst>
          </p:nvPr>
        </p:nvGraphicFramePr>
        <p:xfrm>
          <a:off x="953451" y="198120"/>
          <a:ext cx="5112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832921528"/>
              </p:ext>
            </p:extLst>
          </p:nvPr>
        </p:nvGraphicFramePr>
        <p:xfrm>
          <a:off x="6424680" y="198120"/>
          <a:ext cx="5112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72133974"/>
              </p:ext>
            </p:extLst>
          </p:nvPr>
        </p:nvGraphicFramePr>
        <p:xfrm>
          <a:off x="3262969" y="3445526"/>
          <a:ext cx="5940000" cy="29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" name="Straight Connector 2"/>
          <p:cNvCxnSpPr/>
          <p:nvPr/>
        </p:nvCxnSpPr>
        <p:spPr>
          <a:xfrm>
            <a:off x="415445" y="3445526"/>
            <a:ext cx="113000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360071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332885309"/>
              </p:ext>
            </p:extLst>
          </p:nvPr>
        </p:nvGraphicFramePr>
        <p:xfrm>
          <a:off x="1596614" y="704161"/>
          <a:ext cx="9000000" cy="51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06127" y="5852161"/>
            <a:ext cx="728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Figure 14. Timeliness of release of SSP loans according to borrowers</a:t>
            </a:r>
          </a:p>
        </p:txBody>
      </p:sp>
    </p:spTree>
    <p:extLst>
      <p:ext uri="{BB962C8B-B14F-4D97-AF65-F5344CB8AC3E}">
        <p14:creationId xmlns:p14="http://schemas.microsoft.com/office/powerpoint/2010/main" val="2943488811"/>
      </p:ext>
    </p:extLst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500291487"/>
              </p:ext>
            </p:extLst>
          </p:nvPr>
        </p:nvGraphicFramePr>
        <p:xfrm>
          <a:off x="587434" y="749205"/>
          <a:ext cx="5220000" cy="54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515364324"/>
              </p:ext>
            </p:extLst>
          </p:nvPr>
        </p:nvGraphicFramePr>
        <p:xfrm>
          <a:off x="6392633" y="749205"/>
          <a:ext cx="5220000" cy="54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2821" y="6121101"/>
            <a:ext cx="11359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Figure 15. Perception of respondents on the ease of documentary requirements by their loan sources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00033" y="229464"/>
            <a:ext cx="0" cy="57194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704050"/>
      </p:ext>
    </p:extLst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016350885"/>
              </p:ext>
            </p:extLst>
          </p:nvPr>
        </p:nvGraphicFramePr>
        <p:xfrm>
          <a:off x="570351" y="595256"/>
          <a:ext cx="6084000" cy="54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884037690"/>
              </p:ext>
            </p:extLst>
          </p:nvPr>
        </p:nvGraphicFramePr>
        <p:xfrm>
          <a:off x="6831105" y="595255"/>
          <a:ext cx="5220000" cy="54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3703" y="6251088"/>
            <a:ext cx="885444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Figure 16. Improvement in access to credit before and during SSP implementation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724798" y="595255"/>
            <a:ext cx="35859" cy="5631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027350"/>
      </p:ext>
    </p:extLst>
  </p:cSld>
  <p:clrMapOvr>
    <a:masterClrMapping/>
  </p:clrMapOvr>
  <p:transition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333115" y="252150"/>
            <a:ext cx="7641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000" dirty="0">
                <a:latin typeface="Arial" pitchFamily="34" charset="0"/>
                <a:cs typeface="Arial" pitchFamily="34" charset="0"/>
              </a:rPr>
              <a:t>Table 18. Non-beneficiaries’ perception of the </a:t>
            </a:r>
            <a:r>
              <a:rPr lang="en-PH" sz="2000" dirty="0" err="1">
                <a:latin typeface="Arial" pitchFamily="34" charset="0"/>
                <a:cs typeface="Arial" pitchFamily="34" charset="0"/>
              </a:rPr>
              <a:t>Sikat</a:t>
            </a:r>
            <a:r>
              <a:rPr lang="en-PH" sz="2000" dirty="0">
                <a:latin typeface="Arial" pitchFamily="34" charset="0"/>
                <a:cs typeface="Arial" pitchFamily="34" charset="0"/>
              </a:rPr>
              <a:t> Saka Program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980660"/>
              </p:ext>
            </p:extLst>
          </p:nvPr>
        </p:nvGraphicFramePr>
        <p:xfrm>
          <a:off x="1249680" y="652260"/>
          <a:ext cx="9299435" cy="6122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296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66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56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6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464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  <a:endParaRPr lang="en-PH" sz="19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b="1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b="1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b="1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b="1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(n=359)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b="1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 (n=168)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323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Awareness of SSP</a:t>
                      </a: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Yes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41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No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323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loan is better than SSP</a:t>
                      </a:r>
                      <a:endParaRPr lang="en-PH" sz="19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Yes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No</a:t>
                      </a:r>
                      <a:endParaRPr lang="en-PH" sz="190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itchFamily="34" charset="0"/>
                          <a:ea typeface="+mn-ea"/>
                          <a:cs typeface="Arial" panose="020B0604020202020204" pitchFamily="34" charset="0"/>
                        </a:rPr>
                        <a:t>28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Cannot compare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itchFamily="34" charset="0"/>
                          <a:ea typeface="+mn-ea"/>
                          <a:cs typeface="Arial" panose="020B0604020202020204" pitchFamily="34" charset="0"/>
                        </a:rPr>
                        <a:t>35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13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Satisfied with current credit source</a:t>
                      </a:r>
                      <a:endParaRPr lang="en-PH" sz="19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Yes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itchFamily="34" charset="0"/>
                          <a:ea typeface="+mn-ea"/>
                          <a:cs typeface="Arial" panose="020B0604020202020204" pitchFamily="34" charset="0"/>
                        </a:rPr>
                        <a:t>79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52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No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323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Reason for not availing SSP</a:t>
                      </a: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marL="274638" indent="-274638"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Unable to comply with requirements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No collateral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Has other loan source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Late information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Excessive requirements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Undecided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Unable to attend SSP Seminar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732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Has enough capital</a:t>
                      </a:r>
                      <a:endParaRPr lang="en-PH" sz="19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9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469417"/>
      </p:ext>
    </p:extLst>
  </p:cSld>
  <p:clrMapOvr>
    <a:masterClrMapping/>
  </p:clrMapOvr>
  <p:transition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507351251"/>
              </p:ext>
            </p:extLst>
          </p:nvPr>
        </p:nvGraphicFramePr>
        <p:xfrm>
          <a:off x="1082040" y="633720"/>
          <a:ext cx="10116000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02080" y="6156960"/>
            <a:ext cx="101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Figure 17.   Factors affecting easy-to-access loan according to SSP borrowers and non-borrowers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102228"/>
      </p:ext>
    </p:extLst>
  </p:cSld>
  <p:clrMapOvr>
    <a:masterClrMapping/>
  </p:clrMapOvr>
  <p:transition spd="slow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0440" y="60960"/>
            <a:ext cx="386772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Credit Utilization</a:t>
            </a:r>
            <a:endParaRPr lang="en-PH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226696"/>
              </p:ext>
            </p:extLst>
          </p:nvPr>
        </p:nvGraphicFramePr>
        <p:xfrm>
          <a:off x="435984" y="1752396"/>
          <a:ext cx="11304001" cy="48463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179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10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10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10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310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3101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3101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42417">
                <a:tc rowSpan="2">
                  <a:txBody>
                    <a:bodyPr/>
                    <a:lstStyle/>
                    <a:p>
                      <a:pPr marL="24765"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476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Beneficiary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4765" algn="ctr"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4765" algn="ctr">
                        <a:spcAft>
                          <a:spcPts val="0"/>
                        </a:spcAft>
                      </a:pPr>
                      <a:endParaRPr lang="en-PH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476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Non-Beneficiary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4765" algn="ctr">
                        <a:spcAft>
                          <a:spcPts val="0"/>
                        </a:spcAft>
                      </a:pPr>
                      <a:endParaRPr lang="en-PH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4765" algn="ctr">
                        <a:spcAft>
                          <a:spcPts val="0"/>
                        </a:spcAft>
                      </a:pPr>
                      <a:endParaRPr lang="en-PH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4835">
                <a:tc vMerge="1">
                  <a:txBody>
                    <a:bodyPr/>
                    <a:lstStyle/>
                    <a:p>
                      <a:pPr marL="24765" algn="ctr"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 (n=330)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(n=193)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 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(n=359)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(n=168)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3022">
                <a:tc gridSpan="7">
                  <a:txBody>
                    <a:bodyPr/>
                    <a:lstStyle/>
                    <a:p>
                      <a:r>
                        <a:rPr lang="en-PH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Credit Utilization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4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3324"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Purpose of Borrowing</a:t>
                      </a:r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8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8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8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8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2417">
                <a:tc>
                  <a:txBody>
                    <a:bodyPr/>
                    <a:lstStyle/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Farm business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2417">
                <a:tc>
                  <a:txBody>
                    <a:bodyPr/>
                    <a:lstStyle/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Farm and Non-farm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3022">
                <a:tc gridSpan="7"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Type of enterprise</a:t>
                      </a:r>
                      <a:endParaRPr lang="en-PH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2417">
                <a:tc>
                  <a:txBody>
                    <a:bodyPr/>
                    <a:lstStyle/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Rice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2417">
                <a:tc>
                  <a:txBody>
                    <a:bodyPr/>
                    <a:lstStyle/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Others*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3022">
                <a:tc gridSpan="7"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 utilization</a:t>
                      </a:r>
                      <a:endParaRPr lang="en-PH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2417">
                <a:tc>
                  <a:txBody>
                    <a:bodyPr/>
                    <a:lstStyle/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Full 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2417">
                <a:tc>
                  <a:txBody>
                    <a:bodyPr/>
                    <a:lstStyle/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Less than full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3022">
                <a:tc gridSpan="7"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 utilization in non-farm enterprises (from “less than full” responses)</a:t>
                      </a:r>
                      <a:endParaRPr lang="en-PH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2417">
                <a:tc>
                  <a:txBody>
                    <a:bodyPr/>
                    <a:lstStyle/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Household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2417">
                <a:tc>
                  <a:txBody>
                    <a:bodyPr/>
                    <a:lstStyle/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Non-farm enterprise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04800" y="1044510"/>
            <a:ext cx="1143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75" indent="-1158875"/>
            <a:r>
              <a:rPr lang="en-PH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Table 19. Credit utilization by SSP beneficiaries and non-beneficiaries, by gender (percent reporting)</a:t>
            </a:r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5090"/>
      </p:ext>
    </p:extLst>
  </p:cSld>
  <p:clrMapOvr>
    <a:masterClrMapping/>
  </p:clrMapOvr>
  <p:transition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7318" y="147475"/>
            <a:ext cx="8579945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Credit Repayment</a:t>
            </a:r>
            <a:endParaRPr lang="en-PH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4311" y="1229515"/>
            <a:ext cx="9243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Table 20. Loan repayment performance of SSP borrowers and non-borrowers</a:t>
            </a:r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675165"/>
              </p:ext>
            </p:extLst>
          </p:nvPr>
        </p:nvGraphicFramePr>
        <p:xfrm>
          <a:off x="356462" y="1598654"/>
          <a:ext cx="11313760" cy="39697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1639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04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938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938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38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938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938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70325">
                <a:tc rowSpan="2">
                  <a:txBody>
                    <a:bodyPr/>
                    <a:lstStyle/>
                    <a:p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4765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Beneficiary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4765"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Non-Beneficiary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325">
                <a:tc vMerge="1">
                  <a:txBody>
                    <a:bodyPr/>
                    <a:lstStyle/>
                    <a:p>
                      <a:endParaRPr lang="en-PH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 (n=330)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(n=193)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 (n=527)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(n=359)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(n=168)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5534">
                <a:tc gridSpan="7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Defaulted in loan</a:t>
                      </a:r>
                      <a:r>
                        <a:rPr lang="en-PH" sz="2000" b="1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payment</a:t>
                      </a:r>
                      <a:endParaRPr lang="en-PH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5534">
                <a:tc>
                  <a:txBody>
                    <a:bodyPr/>
                    <a:lstStyle/>
                    <a:p>
                      <a:pPr marL="225425" indent="215900"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23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26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5534">
                <a:tc>
                  <a:txBody>
                    <a:bodyPr/>
                    <a:lstStyle/>
                    <a:p>
                      <a:pPr marL="225425" indent="215900"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77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77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5534">
                <a:tc gridSpan="7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Reason for default (n=122)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5534">
                <a:tc>
                  <a:txBody>
                    <a:bodyPr/>
                    <a:lstStyle/>
                    <a:p>
                      <a:pPr marL="441325" indent="0"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Insufficient income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73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73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5534">
                <a:tc>
                  <a:txBody>
                    <a:bodyPr/>
                    <a:lstStyle/>
                    <a:p>
                      <a:pPr marL="441325" indent="0"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Physical accessibility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5534">
                <a:tc>
                  <a:txBody>
                    <a:bodyPr/>
                    <a:lstStyle/>
                    <a:p>
                      <a:pPr marL="441325" indent="0" algn="l">
                        <a:spcAft>
                          <a:spcPts val="0"/>
                        </a:spcAft>
                        <a:tabLst>
                          <a:tab pos="441325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Calamity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47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34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5534">
                <a:tc>
                  <a:txBody>
                    <a:bodyPr/>
                    <a:lstStyle/>
                    <a:p>
                      <a:pPr marL="441325" indent="0" algn="l">
                        <a:spcAft>
                          <a:spcPts val="0"/>
                        </a:spcAft>
                        <a:tabLst>
                          <a:tab pos="441325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Pests and Diseases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45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32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5534">
                <a:tc>
                  <a:txBody>
                    <a:bodyPr/>
                    <a:lstStyle/>
                    <a:p>
                      <a:pPr marL="225425" indent="215900"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Crop failure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5534">
                <a:tc>
                  <a:txBody>
                    <a:bodyPr/>
                    <a:lstStyle/>
                    <a:p>
                      <a:pPr marL="225425" indent="215900"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Low yield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28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18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/>
                        <a:t>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xmlns="" id="{5A163055-A1A1-2344-B45C-923134413601}"/>
              </a:ext>
            </a:extLst>
          </p:cNvPr>
          <p:cNvSpPr/>
          <p:nvPr/>
        </p:nvSpPr>
        <p:spPr>
          <a:xfrm>
            <a:off x="6355829" y="3028012"/>
            <a:ext cx="1094282" cy="5096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043A14DA-B01D-1941-AB0B-DDFFA7EFE093}"/>
              </a:ext>
            </a:extLst>
          </p:cNvPr>
          <p:cNvSpPr/>
          <p:nvPr/>
        </p:nvSpPr>
        <p:spPr>
          <a:xfrm>
            <a:off x="10435652" y="3028013"/>
            <a:ext cx="1094282" cy="5555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B2754416-DD85-AC46-A14B-75195735371F}"/>
              </a:ext>
            </a:extLst>
          </p:cNvPr>
          <p:cNvSpPr/>
          <p:nvPr/>
        </p:nvSpPr>
        <p:spPr>
          <a:xfrm>
            <a:off x="3630118" y="4257207"/>
            <a:ext cx="1094282" cy="8119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7836"/>
      </p:ext>
    </p:extLst>
  </p:cSld>
  <p:clrMapOvr>
    <a:masterClrMapping/>
  </p:clrMapOvr>
  <p:transition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49075624"/>
              </p:ext>
            </p:extLst>
          </p:nvPr>
        </p:nvGraphicFramePr>
        <p:xfrm>
          <a:off x="396240" y="545160"/>
          <a:ext cx="11268000" cy="56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6240" y="6263640"/>
            <a:ext cx="11399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Figure 18.   Factors affecting easy to pay loan according to SSP beneficiaries (B)   and non-beneficiaries (NB)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337693"/>
      </p:ext>
    </p:extLst>
  </p:cSld>
  <p:clrMapOvr>
    <a:masterClrMapping/>
  </p:clrMapOvr>
  <p:transition spd="slow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546" y="275403"/>
            <a:ext cx="9127184" cy="114300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Problems Encountered Related to Credit</a:t>
            </a:r>
            <a:r>
              <a:rPr lang="en-PH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PH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PH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384400"/>
              </p:ext>
            </p:extLst>
          </p:nvPr>
        </p:nvGraphicFramePr>
        <p:xfrm>
          <a:off x="232139" y="1419167"/>
          <a:ext cx="11735998" cy="4372033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4489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07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07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07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078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2078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2078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2078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2078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2078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5137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  <a:endParaRPr lang="en-PH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(n=330)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(n=197)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  <a:endParaRPr lang="en-PH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(n=330)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(n=197)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 (n=527)</a:t>
                      </a:r>
                      <a:endParaRPr lang="en-PH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 </a:t>
                      </a:r>
                    </a:p>
                    <a:p>
                      <a:pPr marR="40640"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(n=358)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 </a:t>
                      </a:r>
                    </a:p>
                    <a:p>
                      <a:pPr marR="40640" algn="ctr">
                        <a:spcAft>
                          <a:spcPts val="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(n=168)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2099">
                <a:tc gridSpan="10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Loan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availment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from credit source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9795">
                <a:tc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None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9795">
                <a:tc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High interest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9795">
                <a:tc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Excessive loan requirements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9795">
                <a:tc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Insufficient amount for credit 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9795">
                <a:tc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Unclear procedures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9590">
                <a:tc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Accessibility of lending institutions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9795">
                <a:tc gridSpan="10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Loan repayment</a:t>
                      </a: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endParaRPr lang="en-PH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18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9795">
                <a:tc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Calamity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Pests and diseases infestation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9795">
                <a:tc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Low yield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9795">
                <a:tc>
                  <a:txBody>
                    <a:bodyPr/>
                    <a:lstStyle/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Willful default</a:t>
                      </a:r>
                      <a:endParaRPr lang="en-PH" sz="18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spcAft>
                          <a:spcPts val="0"/>
                        </a:spcAft>
                      </a:pPr>
                      <a:r>
                        <a:rPr lang="en-PH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2139" y="1018293"/>
            <a:ext cx="7945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Table 21. Problems encountered related to credit</a:t>
            </a:r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3E2A383B-7E60-5345-AAE6-753A0BE6738F}"/>
              </a:ext>
            </a:extLst>
          </p:cNvPr>
          <p:cNvSpPr/>
          <p:nvPr/>
        </p:nvSpPr>
        <p:spPr>
          <a:xfrm>
            <a:off x="6355829" y="2161293"/>
            <a:ext cx="1094282" cy="15862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5942149A-7056-DE49-B162-2D3CF4BE3137}"/>
              </a:ext>
            </a:extLst>
          </p:cNvPr>
          <p:cNvSpPr/>
          <p:nvPr/>
        </p:nvSpPr>
        <p:spPr>
          <a:xfrm>
            <a:off x="9161983" y="2191272"/>
            <a:ext cx="1094282" cy="9116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B4F0805D-729A-BE40-9081-2BB9E1DBDD5A}"/>
              </a:ext>
            </a:extLst>
          </p:cNvPr>
          <p:cNvSpPr/>
          <p:nvPr/>
        </p:nvSpPr>
        <p:spPr>
          <a:xfrm>
            <a:off x="3657908" y="2191272"/>
            <a:ext cx="1094282" cy="11965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0EA29792-7B30-414E-9DAA-ED867CC8FDE7}"/>
              </a:ext>
            </a:extLst>
          </p:cNvPr>
          <p:cNvSpPr/>
          <p:nvPr/>
        </p:nvSpPr>
        <p:spPr>
          <a:xfrm>
            <a:off x="9253173" y="4347148"/>
            <a:ext cx="1094282" cy="11842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711FF589-A9A0-EB47-A452-56E38FC8A6ED}"/>
              </a:ext>
            </a:extLst>
          </p:cNvPr>
          <p:cNvSpPr/>
          <p:nvPr/>
        </p:nvSpPr>
        <p:spPr>
          <a:xfrm>
            <a:off x="6538209" y="4244714"/>
            <a:ext cx="1094282" cy="17663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65E02512-3512-2243-A7BB-4C935AEAC4F8}"/>
              </a:ext>
            </a:extLst>
          </p:cNvPr>
          <p:cNvSpPr/>
          <p:nvPr/>
        </p:nvSpPr>
        <p:spPr>
          <a:xfrm>
            <a:off x="3657908" y="4334655"/>
            <a:ext cx="1094282" cy="11967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xmlns="" id="{F3BBC5BC-4CC0-FF40-9FE6-88B2FBDD4668}"/>
              </a:ext>
            </a:extLst>
          </p:cNvPr>
          <p:cNvSpPr/>
          <p:nvPr/>
        </p:nvSpPr>
        <p:spPr>
          <a:xfrm>
            <a:off x="6538209" y="2623279"/>
            <a:ext cx="45719" cy="6595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61358"/>
      </p:ext>
    </p:extLst>
  </p:cSld>
  <p:clrMapOvr>
    <a:masterClrMapping/>
  </p:clrMapOvr>
  <p:transition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719" y="244448"/>
            <a:ext cx="8737600" cy="970561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  <a:t>Effect of SSP loan on Productivity and Income</a:t>
            </a:r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601" y="756624"/>
            <a:ext cx="10459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1563" indent="-1071563"/>
            <a:r>
              <a:rPr lang="en-US" dirty="0">
                <a:latin typeface="Arial" pitchFamily="34" charset="0"/>
                <a:cs typeface="Arial" pitchFamily="34" charset="0"/>
              </a:rPr>
              <a:t>Table 22.  Percent of farmers planting hybrid and inbred rice seeds, average farm area, and yield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palay</a:t>
            </a:r>
            <a:r>
              <a:rPr lang="en-US" dirty="0">
                <a:latin typeface="Arial" pitchFamily="34" charset="0"/>
                <a:cs typeface="Arial" pitchFamily="34" charset="0"/>
              </a:rPr>
              <a:t> borrowers before and during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Sikat</a:t>
            </a:r>
            <a:r>
              <a:rPr lang="en-US" dirty="0">
                <a:latin typeface="Arial" pitchFamily="34" charset="0"/>
                <a:cs typeface="Arial" pitchFamily="34" charset="0"/>
              </a:rPr>
              <a:t> Saka Loan Program, by type of seed, by season</a:t>
            </a:r>
            <a:endParaRPr lang="en-PH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774390"/>
              </p:ext>
            </p:extLst>
          </p:nvPr>
        </p:nvGraphicFramePr>
        <p:xfrm>
          <a:off x="616318" y="1402955"/>
          <a:ext cx="9936000" cy="536769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0978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793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793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793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232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Variable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Borrowers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Non Borrowers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2327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Before SSP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During SSP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232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Seed Class (percent reporting)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Hybrid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 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1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Inbred</a:t>
                      </a:r>
                      <a:endParaRPr lang="en-PH" sz="1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232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Average Farm Area (ha)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Hybrid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 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1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Inbred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1.90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1.90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8232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Yield (kg/ha)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1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Hybrid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6,069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6,437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6,326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5,316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5,698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5,391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  Annual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5,715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6,067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5,858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21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Inbred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4,193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4,488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4,122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4,061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4,483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4,065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  Annual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4,127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4,485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4,093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  <p:pic>
        <p:nvPicPr>
          <p:cNvPr id="5" name="Picture 10" descr="Image result for rice grain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6360" y="4419833"/>
            <a:ext cx="1764000" cy="2438167"/>
          </a:xfrm>
          <a:prstGeom prst="rect">
            <a:avLst/>
          </a:prstGeom>
          <a:noFill/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xmlns="" id="{EDE2F4DF-AEDF-F844-9F2A-2B610BAF8A38}"/>
              </a:ext>
            </a:extLst>
          </p:cNvPr>
          <p:cNvSpPr/>
          <p:nvPr/>
        </p:nvSpPr>
        <p:spPr>
          <a:xfrm>
            <a:off x="6550701" y="2118270"/>
            <a:ext cx="1094282" cy="15862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xmlns="" id="{26737CC2-D3DE-CF41-98B0-5B15DF69C9A5}"/>
              </a:ext>
            </a:extLst>
          </p:cNvPr>
          <p:cNvSpPr/>
          <p:nvPr/>
        </p:nvSpPr>
        <p:spPr>
          <a:xfrm flipH="1">
            <a:off x="6850505" y="2263515"/>
            <a:ext cx="134911" cy="389744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xmlns="" id="{131982D1-AABC-884E-A357-DC0019828D64}"/>
              </a:ext>
            </a:extLst>
          </p:cNvPr>
          <p:cNvSpPr/>
          <p:nvPr/>
        </p:nvSpPr>
        <p:spPr>
          <a:xfrm>
            <a:off x="6850505" y="2908092"/>
            <a:ext cx="134911" cy="4796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xmlns="" id="{60F5507D-3C87-DC4D-A8CC-C7C88BB755E2}"/>
              </a:ext>
            </a:extLst>
          </p:cNvPr>
          <p:cNvSpPr/>
          <p:nvPr/>
        </p:nvSpPr>
        <p:spPr>
          <a:xfrm>
            <a:off x="6303364" y="5127243"/>
            <a:ext cx="547141" cy="1628414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62760"/>
      </p:ext>
    </p:extLst>
  </p:cSld>
  <p:clrMapOvr>
    <a:masterClrMapping/>
  </p:clrMapOvr>
  <p:transition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719" y="244448"/>
            <a:ext cx="8737600" cy="970561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  <a:t>Effect of SSP loan on Productivity and Income</a:t>
            </a:r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601" y="756624"/>
            <a:ext cx="10459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1563" indent="-1071563"/>
            <a:r>
              <a:rPr lang="en-US" dirty="0">
                <a:latin typeface="Arial" pitchFamily="34" charset="0"/>
                <a:cs typeface="Arial" pitchFamily="34" charset="0"/>
              </a:rPr>
              <a:t>Table 22.  Average average farm area, and yield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Sikat</a:t>
            </a:r>
            <a:r>
              <a:rPr lang="en-US" dirty="0">
                <a:latin typeface="Arial" pitchFamily="34" charset="0"/>
                <a:cs typeface="Arial" pitchFamily="34" charset="0"/>
              </a:rPr>
              <a:t> Saka Program beneficiaries and non-beneficiaries, by type of seed, by season</a:t>
            </a:r>
            <a:endParaRPr lang="en-PH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055879"/>
              </p:ext>
            </p:extLst>
          </p:nvPr>
        </p:nvGraphicFramePr>
        <p:xfrm>
          <a:off x="616318" y="1402955"/>
          <a:ext cx="9936000" cy="536769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0978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793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793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793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232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Variable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Borrowers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Non Borrowers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2327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Before SSP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During SSP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232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Seed Class (percent reporting)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Hybrid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 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1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Inbred</a:t>
                      </a:r>
                      <a:endParaRPr lang="en-PH" sz="1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232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Average Farm Area (ha)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Hybrid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 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1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Inbred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1.90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1.90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8232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Yield (kg/ha)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1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Hybrid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6,069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6,437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6,326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5,316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5,698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5,391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  Annual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5,715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6,067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5,858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21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Inbred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sz="14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Dry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4,193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4,488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4,122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Wet Season</a:t>
                      </a:r>
                      <a:endParaRPr lang="en-PH" sz="1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4,061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4,483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4,065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82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  Annual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4,127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4,485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1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4,093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  <p:pic>
        <p:nvPicPr>
          <p:cNvPr id="5" name="Picture 10" descr="Image result for rice grain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6360" y="4419833"/>
            <a:ext cx="1764000" cy="24381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0164280"/>
      </p:ext>
    </p:extLst>
  </p:cSld>
  <p:clrMapOvr>
    <a:masterClrMapping/>
  </p:clrMapOvr>
  <p:transition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9243" y="1197950"/>
            <a:ext cx="11034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90600" indent="-990600"/>
            <a:r>
              <a:rPr lang="en-US" sz="2000" dirty="0">
                <a:latin typeface="Arial" pitchFamily="34" charset="0"/>
                <a:cs typeface="Arial" pitchFamily="34" charset="0"/>
              </a:rPr>
              <a:t>Table 23. Gross farm income per hectare of SSP borrowers and non-borrowers as of latest loan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availment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by type of seed by season (P/ha)</a:t>
            </a:r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637558"/>
              </p:ext>
            </p:extLst>
          </p:nvPr>
        </p:nvGraphicFramePr>
        <p:xfrm>
          <a:off x="379242" y="1905836"/>
          <a:ext cx="11034793" cy="30480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642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42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642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642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6363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Farm Income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Borrowers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Non Borrowers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3635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Before SSP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During SSP 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3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Hybrid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3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Dry Season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109,242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115,866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113,868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3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Wet Season 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94,498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102,564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97,037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3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Annual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203,740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218,430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210,905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3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Inbred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3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Dry Season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75,474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80,784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74,196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3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Wet Season 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73,098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80,694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73,170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3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Annual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148,572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161,478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147,366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031112"/>
      </p:ext>
    </p:extLst>
  </p:cSld>
  <p:clrMapOvr>
    <a:masterClrMapping/>
  </p:clrMapOvr>
  <p:transition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9490" y="1438139"/>
            <a:ext cx="10578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49363" indent="-1249363"/>
            <a:r>
              <a:rPr lang="en-US" sz="2000" dirty="0">
                <a:latin typeface="Arial" pitchFamily="34" charset="0"/>
                <a:cs typeface="Arial" pitchFamily="34" charset="0"/>
              </a:rPr>
              <a:t>Table 24.   Incremental profit of farmers before and during SSP, and with and without SSP (P/ha)</a:t>
            </a:r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424454"/>
              </p:ext>
            </p:extLst>
          </p:nvPr>
        </p:nvGraphicFramePr>
        <p:xfrm>
          <a:off x="469490" y="2146025"/>
          <a:ext cx="10157847" cy="32812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9586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320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671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2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Period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Dry Season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Wet Season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8124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Due to shift from inbred to hybrid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Before and During SSP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32,673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23,490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With and Without SSP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28,342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19,014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8124"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Due to shift from the use of inbred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Before and During SSP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7,248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9,581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With and Without SSP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2,945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4,775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8124"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Due to shift from the use of hybrid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Before and During SSP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8,368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9,043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 With and Without SSP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284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3,127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211866"/>
      </p:ext>
    </p:extLst>
  </p:cSld>
  <p:clrMapOvr>
    <a:masterClrMapping/>
  </p:clrMapOvr>
  <p:transition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760" y="2061926"/>
            <a:ext cx="11049000" cy="4518243"/>
          </a:xfrm>
        </p:spPr>
        <p:txBody>
          <a:bodyPr>
            <a:normAutofit/>
          </a:bodyPr>
          <a:lstStyle/>
          <a:p>
            <a:pPr marL="3322638" indent="-2424113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SSP = f (Edu, FO,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Hhsize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Fsize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Tenure, Location)</a:t>
            </a:r>
            <a:endParaRPr lang="en-PH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where:</a:t>
            </a:r>
            <a:endParaRPr lang="en-PH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Edu	     =  educational level attained by farmers</a:t>
            </a:r>
            <a:endParaRPr lang="en-PH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9688" indent="-1681163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FO            = membership in organizations other than  the irrigator’s association (member =1, 0 otherwise)</a:t>
            </a:r>
            <a:endParaRPr lang="en-PH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HHsize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    =  number of persons living together in one household</a:t>
            </a:r>
            <a:endParaRPr lang="en-PH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FSize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      =  area devoted to rice farming (in hectares)</a:t>
            </a:r>
            <a:endParaRPr lang="en-PH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Tenure     =  tenure status of the farmer (1 = owned, 0 otherwise)</a:t>
            </a:r>
            <a:endParaRPr lang="en-PH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Location   =  province</a:t>
            </a:r>
            <a:endParaRPr lang="en-PH" sz="2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00200" y="167005"/>
            <a:ext cx="9342120" cy="915035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  <a:t>Impact of SSP Participation on Farm Net Income: Propensity Score Matching Method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5360" y="1222409"/>
            <a:ext cx="9357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200" b="1" dirty="0">
                <a:latin typeface="Arial" panose="020B0604020202020204" pitchFamily="34" charset="0"/>
                <a:cs typeface="Arial" panose="020B0604020202020204" pitchFamily="34" charset="0"/>
              </a:rPr>
              <a:t>1. Determinants of </a:t>
            </a:r>
            <a:r>
              <a:rPr lang="en-PH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PH" sz="2200" b="1" dirty="0">
                <a:latin typeface="Arial" panose="020B0604020202020204" pitchFamily="34" charset="0"/>
                <a:cs typeface="Arial" panose="020B0604020202020204" pitchFamily="34" charset="0"/>
              </a:rPr>
              <a:t> Saka Participation (</a:t>
            </a:r>
            <a:r>
              <a:rPr lang="en-PH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Probit</a:t>
            </a:r>
            <a:r>
              <a:rPr lang="en-PH" sz="2200" b="1" dirty="0">
                <a:latin typeface="Arial" panose="020B0604020202020204" pitchFamily="34" charset="0"/>
                <a:cs typeface="Arial" panose="020B0604020202020204" pitchFamily="34" charset="0"/>
              </a:rPr>
              <a:t> Model)</a:t>
            </a:r>
          </a:p>
        </p:txBody>
      </p:sp>
      <p:pic>
        <p:nvPicPr>
          <p:cNvPr id="7" name="Picture 10" descr="Image result for rice grain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75198" y="4642012"/>
            <a:ext cx="1584000" cy="21893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6102560"/>
      </p:ext>
    </p:extLst>
  </p:cSld>
  <p:clrMapOvr>
    <a:masterClrMapping/>
  </p:clrMapOvr>
  <p:transition spd="slow"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1616" y="1316940"/>
            <a:ext cx="8208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75" indent="-1158875"/>
            <a:r>
              <a:rPr lang="en-US" sz="2000" dirty="0">
                <a:latin typeface="Arial" pitchFamily="34" charset="0"/>
                <a:cs typeface="Arial" pitchFamily="34" charset="0"/>
              </a:rPr>
              <a:t>Table 26.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Probit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model estimating the probability of participating in the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Sikat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Saka Program</a:t>
            </a:r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49232"/>
              </p:ext>
            </p:extLst>
          </p:nvPr>
        </p:nvGraphicFramePr>
        <p:xfrm>
          <a:off x="974167" y="1965959"/>
          <a:ext cx="8064001" cy="39624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1312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63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63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6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Coefficient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 Standard Error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Membership in other organizations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0.663***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0.103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Household size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0.038*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0.023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Farm size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0.235***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0.0306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Education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0.064***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0.240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Tenure status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-0.2069**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0.068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Location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0.139***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0.025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 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Pseudo R2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Log likelihood</a:t>
                      </a:r>
                      <a:r>
                        <a:rPr lang="en-PH" sz="20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 function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-656.56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20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Prob</a:t>
                      </a: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 &gt; chi-square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3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LR chi-square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142.46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pic>
        <p:nvPicPr>
          <p:cNvPr id="7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60000" y="4892039"/>
            <a:ext cx="3132000" cy="208800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1616" y="5914315"/>
            <a:ext cx="68591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500" dirty="0">
                <a:latin typeface="Arial" panose="020B0604020202020204" pitchFamily="34" charset="0"/>
                <a:cs typeface="Arial" panose="020B0604020202020204" pitchFamily="34" charset="0"/>
              </a:rPr>
              <a:t>***,* means significant at 1% and 5% probability level, respectively</a:t>
            </a:r>
          </a:p>
        </p:txBody>
      </p:sp>
    </p:spTree>
    <p:extLst>
      <p:ext uri="{BB962C8B-B14F-4D97-AF65-F5344CB8AC3E}">
        <p14:creationId xmlns:p14="http://schemas.microsoft.com/office/powerpoint/2010/main" val="3008306837"/>
      </p:ext>
    </p:extLst>
  </p:cSld>
  <p:clrMapOvr>
    <a:masterClrMapping/>
  </p:clrMapOvr>
  <p:transition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7147" y="1617945"/>
            <a:ext cx="10439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2675" indent="-1082675"/>
            <a:r>
              <a:rPr lang="en-US" sz="2000" dirty="0">
                <a:latin typeface="Arial" pitchFamily="34" charset="0"/>
                <a:cs typeface="Arial" pitchFamily="34" charset="0"/>
              </a:rPr>
              <a:t>Table 27. Impact of the SSP on the Net Farm Income (or Average Treatment Effect of the Treated) using the Nearest Neighbor Matching Method </a:t>
            </a:r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215131"/>
              </p:ext>
            </p:extLst>
          </p:nvPr>
        </p:nvGraphicFramePr>
        <p:xfrm>
          <a:off x="1132468" y="2325831"/>
          <a:ext cx="10189300" cy="198732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0378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78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78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78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378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908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Outcome: Incremental Net Income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ATT (P/ha)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Number of Treated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Number of Untreated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t-value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6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Dry</a:t>
                      </a:r>
                      <a:r>
                        <a:rPr lang="en-PH" sz="20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Season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6,259.84**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2.29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6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Wet Season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4,209.74</a:t>
                      </a:r>
                      <a:r>
                        <a:rPr lang="en-US" sz="20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1.18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6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2000" y="4190549"/>
            <a:ext cx="4140000" cy="276000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32468" y="4333099"/>
            <a:ext cx="7493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dirty="0">
                <a:latin typeface="Arial" panose="020B0604020202020204" pitchFamily="34" charset="0"/>
                <a:cs typeface="Arial" panose="020B0604020202020204" pitchFamily="34" charset="0"/>
              </a:rPr>
              <a:t>** significant at  5% level; ns = not significant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66798" y="777919"/>
            <a:ext cx="61172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400" b="1" dirty="0">
                <a:latin typeface="Arial" panose="020B0604020202020204" pitchFamily="34" charset="0"/>
                <a:cs typeface="Arial" panose="020B0604020202020204" pitchFamily="34" charset="0"/>
              </a:rPr>
              <a:t>Impact on Net Income</a:t>
            </a:r>
          </a:p>
        </p:txBody>
      </p:sp>
    </p:spTree>
    <p:extLst>
      <p:ext uri="{BB962C8B-B14F-4D97-AF65-F5344CB8AC3E}">
        <p14:creationId xmlns:p14="http://schemas.microsoft.com/office/powerpoint/2010/main" val="136816697"/>
      </p:ext>
    </p:extLst>
  </p:cSld>
  <p:clrMapOvr>
    <a:masterClrMapping/>
  </p:clrMapOvr>
  <p:transition spd="slow"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3358" y="255882"/>
            <a:ext cx="7488621" cy="1270387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Improvement in Well-being Using Qualitative Indicators</a:t>
            </a:r>
            <a:endParaRPr lang="en-PH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2184" y="1402414"/>
            <a:ext cx="921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 Table 28.  Borrowers’ reasons for availing loans and satisfaction with the SSP </a:t>
            </a:r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176045"/>
              </p:ext>
            </p:extLst>
          </p:nvPr>
        </p:nvGraphicFramePr>
        <p:xfrm>
          <a:off x="929898" y="1783875"/>
          <a:ext cx="9965409" cy="472987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56995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19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19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19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13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Item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All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(n=527)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(n=330)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(n=197)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6944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Reasons for Choosing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Sikat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Saka Program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 marL="200025" indent="-200025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Low interest rate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 marL="200025" indent="-200025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Source of capital for rice farming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 marL="200025" indent="-200025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Ease in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availment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procedures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Fast loan release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6944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Satisfied with the program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Yes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No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6944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Reasons for Satisfaction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Low interest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Easy to avail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Major source of capital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 Better quality of life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5433418"/>
      </p:ext>
    </p:extLst>
  </p:cSld>
  <p:clrMapOvr>
    <a:masterClrMapping/>
  </p:clrMapOvr>
  <p:transition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979" y="820435"/>
            <a:ext cx="10748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93775" indent="-993775"/>
            <a:r>
              <a:rPr lang="en-US" sz="2000" dirty="0">
                <a:latin typeface="Arial" pitchFamily="34" charset="0"/>
                <a:cs typeface="Arial" pitchFamily="34" charset="0"/>
              </a:rPr>
              <a:t>Table 29. Perceived improvement in the quality of well-being of borrowers due to loans from the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Sikat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Saka Program</a:t>
            </a:r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9088382"/>
              </p:ext>
            </p:extLst>
          </p:nvPr>
        </p:nvGraphicFramePr>
        <p:xfrm>
          <a:off x="533979" y="1517402"/>
          <a:ext cx="11074254" cy="48768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6288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818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18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18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99687"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</a:t>
                      </a:r>
                    </a:p>
                    <a:p>
                      <a:pPr algn="ctr"/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(n=527)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Male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(n=330)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Female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(n=197)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68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Perceived improvement in the quality of life</a:t>
                      </a:r>
                      <a:endParaRPr lang="en-PH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96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Better quality of life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96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No longer source loans with high interest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96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Higher income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96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Sustain the education of children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96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Home construction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2656">
                <a:tc>
                  <a:txBody>
                    <a:bodyPr/>
                    <a:lstStyle/>
                    <a:p>
                      <a:pPr marL="289560" indent="-289560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Able to buy vehicle/farm machines  &amp;   equipment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96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None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968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How SSP helped farmer in rice farming</a:t>
                      </a:r>
                      <a:endParaRPr lang="en-PH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PH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99374">
                <a:tc>
                  <a:txBody>
                    <a:bodyPr/>
                    <a:lstStyle/>
                    <a:p>
                      <a:pPr marL="292735" indent="-292735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Improved knowledge in rice farming through attendance to trainings and seminars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96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Proper utilization of loan and budgeting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96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Sufficient capital to buy farm inputs</a:t>
                      </a:r>
                      <a:endParaRPr lang="en-PH" sz="20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96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Updated technology</a:t>
                      </a:r>
                      <a:endParaRPr lang="en-PH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839965"/>
      </p:ext>
    </p:extLst>
  </p:cSld>
  <p:clrMapOvr>
    <a:masterClrMapping/>
  </p:clrMapOvr>
  <p:transition>
    <p:wipe dir="r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1280" y="346890"/>
            <a:ext cx="5273040" cy="574427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Perception about SSP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PH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966963" y="716222"/>
            <a:ext cx="6767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Borrower Perception on the Role of NIA in SSP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709846819"/>
              </p:ext>
            </p:extLst>
          </p:nvPr>
        </p:nvGraphicFramePr>
        <p:xfrm>
          <a:off x="280989" y="1054613"/>
          <a:ext cx="6120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704565179"/>
              </p:ext>
            </p:extLst>
          </p:nvPr>
        </p:nvGraphicFramePr>
        <p:xfrm>
          <a:off x="6817800" y="1133033"/>
          <a:ext cx="5040000" cy="40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3484989" y="5311767"/>
            <a:ext cx="5400000" cy="108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64820" y="6391767"/>
            <a:ext cx="609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Figure 19. SSP borrower’s perception on the role of NIA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604629" y="1085554"/>
            <a:ext cx="9531" cy="4226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57911"/>
      </p:ext>
    </p:extLst>
  </p:cSld>
  <p:clrMapOvr>
    <a:masterClrMapping/>
  </p:clrMapOvr>
  <p:transition spd="slow">
    <p:wipe dir="r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1340" y="380365"/>
            <a:ext cx="6812280" cy="883603"/>
          </a:xfrm>
        </p:spPr>
        <p:txBody>
          <a:bodyPr>
            <a:norm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Borrower Perception on the Role of ATI in SSP </a:t>
            </a:r>
            <a:endParaRPr lang="en-PH" sz="22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633196217"/>
              </p:ext>
            </p:extLst>
          </p:nvPr>
        </p:nvGraphicFramePr>
        <p:xfrm>
          <a:off x="1127760" y="1020128"/>
          <a:ext cx="9252000" cy="49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7760" y="6036728"/>
            <a:ext cx="1071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Figure 20. SSP borrower’s perception on the effectiveness of the trainings/seminars provided by ATI</a:t>
            </a:r>
          </a:p>
        </p:txBody>
      </p:sp>
    </p:spTree>
    <p:extLst>
      <p:ext uri="{BB962C8B-B14F-4D97-AF65-F5344CB8AC3E}">
        <p14:creationId xmlns:p14="http://schemas.microsoft.com/office/powerpoint/2010/main" val="809654626"/>
      </p:ext>
    </p:extLst>
  </p:cSld>
  <p:clrMapOvr>
    <a:masterClrMapping/>
  </p:clrMapOvr>
  <p:transition spd="slow">
    <p:wipe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840" y="0"/>
            <a:ext cx="6060440" cy="827405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Borrower Perception of the role of NFA in SSP</a:t>
            </a:r>
            <a:endParaRPr lang="en-PH" sz="20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643241213"/>
              </p:ext>
            </p:extLst>
          </p:nvPr>
        </p:nvGraphicFramePr>
        <p:xfrm>
          <a:off x="375840" y="776884"/>
          <a:ext cx="5832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214143082"/>
              </p:ext>
            </p:extLst>
          </p:nvPr>
        </p:nvGraphicFramePr>
        <p:xfrm>
          <a:off x="6904280" y="793146"/>
          <a:ext cx="4896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Picture 6"/>
          <p:cNvPicPr/>
          <p:nvPr/>
        </p:nvPicPr>
        <p:blipFill>
          <a:blip r:embed="rId5"/>
          <a:stretch>
            <a:fillRect/>
          </a:stretch>
        </p:blipFill>
        <p:spPr>
          <a:xfrm>
            <a:off x="3596720" y="5491080"/>
            <a:ext cx="6228000" cy="86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91840" y="6379944"/>
            <a:ext cx="874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Figure 21. SSP borrower’s perception on the role of NFA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533200" y="929875"/>
            <a:ext cx="15240" cy="45286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129881"/>
      </p:ext>
    </p:extLst>
  </p:cSld>
  <p:clrMapOvr>
    <a:masterClrMapping/>
  </p:clrMapOvr>
  <p:transition spd="slow">
    <p:wipe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231084523"/>
              </p:ext>
            </p:extLst>
          </p:nvPr>
        </p:nvGraphicFramePr>
        <p:xfrm>
          <a:off x="1155600" y="685800"/>
          <a:ext cx="9360000" cy="52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02000" y="6156960"/>
            <a:ext cx="597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Figure 19. SSP borrower’s perception on the role of NFA</a:t>
            </a:r>
          </a:p>
        </p:txBody>
      </p:sp>
    </p:spTree>
    <p:extLst>
      <p:ext uri="{BB962C8B-B14F-4D97-AF65-F5344CB8AC3E}">
        <p14:creationId xmlns:p14="http://schemas.microsoft.com/office/powerpoint/2010/main" val="2454315744"/>
      </p:ext>
    </p:extLst>
  </p:cSld>
  <p:clrMapOvr>
    <a:masterClrMapping/>
  </p:clrMapOvr>
  <p:transition spd="slow">
    <p:wipe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1412" y="598898"/>
            <a:ext cx="5961529" cy="579755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Borrower Perception on the Role of LBP in SSP</a:t>
            </a:r>
            <a:endParaRPr lang="en-PH" sz="20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437203362"/>
              </p:ext>
            </p:extLst>
          </p:nvPr>
        </p:nvGraphicFramePr>
        <p:xfrm>
          <a:off x="1596000" y="1304850"/>
          <a:ext cx="936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9553943"/>
      </p:ext>
    </p:extLst>
  </p:cSld>
  <p:clrMapOvr>
    <a:masterClrMapping/>
  </p:clrMapOvr>
  <p:transition spd="slow">
    <p:wipe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002888257"/>
              </p:ext>
            </p:extLst>
          </p:nvPr>
        </p:nvGraphicFramePr>
        <p:xfrm>
          <a:off x="405589" y="729672"/>
          <a:ext cx="5652000" cy="39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554863247"/>
              </p:ext>
            </p:extLst>
          </p:nvPr>
        </p:nvGraphicFramePr>
        <p:xfrm>
          <a:off x="6939225" y="729672"/>
          <a:ext cx="4716000" cy="39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/>
          <p:cNvPicPr/>
          <p:nvPr/>
        </p:nvPicPr>
        <p:blipFill>
          <a:blip r:embed="rId4"/>
          <a:stretch>
            <a:fillRect/>
          </a:stretch>
        </p:blipFill>
        <p:spPr>
          <a:xfrm>
            <a:off x="3767428" y="4915975"/>
            <a:ext cx="5508000" cy="118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1589" y="6256375"/>
            <a:ext cx="6444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Figure 20. SSP Borrowers’ Perception on the Loan Features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359428" y="331694"/>
            <a:ext cx="0" cy="44318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953401"/>
      </p:ext>
    </p:extLst>
  </p:cSld>
  <p:clrMapOvr>
    <a:masterClrMapping/>
  </p:clrMapOvr>
  <p:transition spd="slow">
    <p:wipe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893605620"/>
              </p:ext>
            </p:extLst>
          </p:nvPr>
        </p:nvGraphicFramePr>
        <p:xfrm>
          <a:off x="1417320" y="763270"/>
          <a:ext cx="9684000" cy="53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1580624"/>
      </p:ext>
    </p:extLst>
  </p:cSld>
  <p:clrMapOvr>
    <a:masterClrMapping/>
  </p:clrMapOvr>
  <p:transition spd="slow">
    <p:wipe dir="r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476845060"/>
              </p:ext>
            </p:extLst>
          </p:nvPr>
        </p:nvGraphicFramePr>
        <p:xfrm>
          <a:off x="282892" y="427895"/>
          <a:ext cx="540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170195847"/>
              </p:ext>
            </p:extLst>
          </p:nvPr>
        </p:nvGraphicFramePr>
        <p:xfrm>
          <a:off x="6509108" y="411480"/>
          <a:ext cx="504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/>
          <p:cNvPicPr/>
          <p:nvPr/>
        </p:nvPicPr>
        <p:blipFill>
          <a:blip r:embed="rId4"/>
          <a:stretch>
            <a:fillRect/>
          </a:stretch>
        </p:blipFill>
        <p:spPr>
          <a:xfrm>
            <a:off x="3463920" y="4945452"/>
            <a:ext cx="5508000" cy="1404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56460" y="6378758"/>
            <a:ext cx="812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Figure 23. SSP Borrowers’ Perception on the Loan Administration by LBP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6080760" y="366666"/>
            <a:ext cx="30480" cy="44096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060148"/>
      </p:ext>
    </p:extLst>
  </p:cSld>
  <p:clrMapOvr>
    <a:masterClrMapping/>
  </p:clrMapOvr>
  <p:transition spd="slow">
    <p:wipe dir="r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1360" y="0"/>
            <a:ext cx="5455920" cy="671195"/>
          </a:xfrm>
        </p:spPr>
        <p:txBody>
          <a:bodyPr>
            <a:normAutofit/>
          </a:bodyPr>
          <a:lstStyle/>
          <a:p>
            <a:r>
              <a:rPr lang="en-US" sz="3200" b="1" dirty="0"/>
              <a:t>Non-Borrower Perception of SSP</a:t>
            </a:r>
            <a:endParaRPr lang="en-PH" sz="32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684104060"/>
              </p:ext>
            </p:extLst>
          </p:nvPr>
        </p:nvGraphicFramePr>
        <p:xfrm>
          <a:off x="0" y="498515"/>
          <a:ext cx="3456000" cy="37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509152398"/>
              </p:ext>
            </p:extLst>
          </p:nvPr>
        </p:nvGraphicFramePr>
        <p:xfrm>
          <a:off x="3477360" y="513755"/>
          <a:ext cx="3240000" cy="37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1618268" y="4273946"/>
            <a:ext cx="3996000" cy="1620000"/>
          </a:xfrm>
          <a:prstGeom prst="rect">
            <a:avLst/>
          </a:prstGeom>
        </p:spPr>
      </p:pic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591046959"/>
              </p:ext>
            </p:extLst>
          </p:nvPr>
        </p:nvGraphicFramePr>
        <p:xfrm>
          <a:off x="6842514" y="682501"/>
          <a:ext cx="5184000" cy="45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366745" y="6396866"/>
            <a:ext cx="901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Figure 24. Non-SSP Borrowers’ Perception on the Loan Features of SSP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717360" y="671195"/>
            <a:ext cx="0" cy="57143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016915"/>
      </p:ext>
    </p:extLst>
  </p:cSld>
  <p:clrMapOvr>
    <a:masterClrMapping/>
  </p:clrMapOvr>
  <p:transition spd="slow">
    <p:wipe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339133460"/>
              </p:ext>
            </p:extLst>
          </p:nvPr>
        </p:nvGraphicFramePr>
        <p:xfrm>
          <a:off x="252162" y="526654"/>
          <a:ext cx="5112000" cy="58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112890168"/>
              </p:ext>
            </p:extLst>
          </p:nvPr>
        </p:nvGraphicFramePr>
        <p:xfrm>
          <a:off x="5394959" y="526653"/>
          <a:ext cx="3672000" cy="4833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112065755"/>
              </p:ext>
            </p:extLst>
          </p:nvPr>
        </p:nvGraphicFramePr>
        <p:xfrm>
          <a:off x="9218293" y="526653"/>
          <a:ext cx="2736000" cy="4833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Picture 6"/>
          <p:cNvPicPr/>
          <p:nvPr/>
        </p:nvPicPr>
        <p:blipFill>
          <a:blip r:embed="rId5"/>
          <a:stretch>
            <a:fillRect/>
          </a:stretch>
        </p:blipFill>
        <p:spPr>
          <a:xfrm>
            <a:off x="6400800" y="5359911"/>
            <a:ext cx="4824000" cy="9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96440" y="6458668"/>
            <a:ext cx="795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Figure 25. Non-SSP Borrowers’ Perception on the Loan Administration by LBP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5394960" y="289560"/>
            <a:ext cx="0" cy="6138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562060"/>
      </p:ext>
    </p:extLst>
  </p:cSld>
  <p:clrMapOvr>
    <a:masterClrMapping/>
  </p:clrMapOvr>
  <p:transition spd="slow">
    <p:wipe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544822" y="3190068"/>
            <a:ext cx="7345680" cy="1493521"/>
          </a:xfrm>
          <a:prstGeom prst="rect">
            <a:avLst/>
          </a:prstGeom>
        </p:spPr>
        <p:txBody>
          <a:bodyPr vert="horz" lIns="45720" tIns="0" rIns="4572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altLang="en-US" sz="660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Verdana" pitchFamily="34" charset="0"/>
                <a:cs typeface="Arial" pitchFamily="34" charset="0"/>
              </a:rPr>
              <a:t>SUMMARY AND CONCLUSIONS</a:t>
            </a:r>
            <a:endParaRPr kumimoji="0" lang="en-PH" altLang="en-US" sz="6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52760" y="0"/>
            <a:ext cx="153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301637"/>
      </p:ext>
    </p:extLst>
  </p:cSld>
  <p:clrMapOvr>
    <a:masterClrMapping/>
  </p:clrMapOvr>
  <p:transition>
    <p:wipe dir="r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428F39-3739-2849-A2EA-CE99820C8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1507"/>
            <a:ext cx="10515600" cy="5815456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Extent of SSP contribution to </a:t>
            </a:r>
          </a:p>
          <a:p>
            <a:pPr lvl="1"/>
            <a:r>
              <a:rPr lang="en-US" sz="2800" b="1" dirty="0"/>
              <a:t>Increased productivity </a:t>
            </a:r>
            <a:r>
              <a:rPr lang="en-US" sz="2800" dirty="0"/>
              <a:t>– </a:t>
            </a:r>
          </a:p>
          <a:p>
            <a:pPr lvl="2">
              <a:buFont typeface="Wingdings" pitchFamily="2" charset="2"/>
              <a:buChar char="ü"/>
            </a:pPr>
            <a:r>
              <a:rPr lang="en-US" sz="2800" dirty="0"/>
              <a:t>yield of borrowers is higher; </a:t>
            </a:r>
          </a:p>
          <a:p>
            <a:pPr lvl="2">
              <a:buFont typeface="Wingdings" pitchFamily="2" charset="2"/>
              <a:buChar char="ü"/>
            </a:pPr>
            <a:r>
              <a:rPr lang="en-US" sz="2800" dirty="0"/>
              <a:t>around 10% of farmers shifted from inbred to hybrid with a 2t/ha yield difference</a:t>
            </a:r>
          </a:p>
          <a:p>
            <a:pPr lvl="1"/>
            <a:r>
              <a:rPr lang="en-US" sz="2800" b="1" dirty="0"/>
              <a:t>Increased income </a:t>
            </a:r>
            <a:r>
              <a:rPr lang="en-US" sz="2800" dirty="0"/>
              <a:t>– </a:t>
            </a:r>
          </a:p>
          <a:p>
            <a:pPr lvl="2">
              <a:buFont typeface="Wingdings" pitchFamily="2" charset="2"/>
              <a:buChar char="ü"/>
            </a:pPr>
            <a:r>
              <a:rPr lang="en-US" sz="2800" dirty="0"/>
              <a:t>Partial budget analysis shows higher income for borrowers due to higher yield and low interest payment</a:t>
            </a:r>
          </a:p>
          <a:p>
            <a:pPr lvl="2">
              <a:buFont typeface="Wingdings" pitchFamily="2" charset="2"/>
              <a:buChar char="ü"/>
            </a:pPr>
            <a:r>
              <a:rPr lang="en-US" sz="2800" dirty="0"/>
              <a:t>PSM shows impact on net income of P6,259 in DS</a:t>
            </a:r>
          </a:p>
          <a:p>
            <a:pPr lvl="1"/>
            <a:r>
              <a:rPr lang="en-US" sz="2800" dirty="0"/>
              <a:t>SSP participation </a:t>
            </a:r>
            <a:r>
              <a:rPr lang="en-US" sz="2800" b="1" dirty="0"/>
              <a:t>significantly and positively </a:t>
            </a:r>
            <a:r>
              <a:rPr lang="en-US" sz="2800" dirty="0"/>
              <a:t>affects gross farm income </a:t>
            </a:r>
          </a:p>
          <a:p>
            <a:pPr lvl="1"/>
            <a:r>
              <a:rPr lang="en-US" sz="2800" dirty="0"/>
              <a:t>Factors affecting SSP participation includes education (+), membership in other FO (+), household size (+), farm size (+), and tenure (-)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731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428F39-3739-2849-A2EA-CE99820C8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712"/>
            <a:ext cx="10515600" cy="63795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500" u="sng" dirty="0">
                <a:latin typeface="Arial" panose="020B0604020202020204" pitchFamily="34" charset="0"/>
                <a:cs typeface="Arial" panose="020B0604020202020204" pitchFamily="34" charset="0"/>
              </a:rPr>
              <a:t>Improvement in access to credit</a:t>
            </a:r>
          </a:p>
          <a:p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Amount of loans granted</a:t>
            </a:r>
          </a:p>
          <a:p>
            <a:pPr lvl="2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Total cumulated loan as of April 2017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P4.7 B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with P1 B in Isabela and Nueva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Ecija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Number of borrowers</a:t>
            </a:r>
          </a:p>
          <a:p>
            <a:pPr lvl="2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12,157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borrowers as of April 2017 covering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23,322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ha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und leveraging</a:t>
            </a:r>
          </a:p>
          <a:p>
            <a:pPr lvl="2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of beneficiaries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shifted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from inbred to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hybrid</a:t>
            </a:r>
          </a:p>
          <a:p>
            <a:pPr lvl="2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of beneficiaries use part of loans for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small business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household expenses</a:t>
            </a:r>
          </a:p>
          <a:p>
            <a:pPr lvl="2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Sustained education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children, build houses</a:t>
            </a:r>
          </a:p>
          <a:p>
            <a:pPr lvl="1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Improved access to credit (survey results)</a:t>
            </a:r>
          </a:p>
          <a:p>
            <a:pPr lvl="2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Average loan amount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from P67,899  to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P104,511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per borrower per season</a:t>
            </a:r>
          </a:p>
          <a:p>
            <a:pPr lvl="2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500" u="sng" dirty="0">
                <a:latin typeface="Arial" panose="020B0604020202020204" pitchFamily="34" charset="0"/>
                <a:cs typeface="Arial" panose="020B0604020202020204" pitchFamily="34" charset="0"/>
              </a:rPr>
              <a:t>Extent of absorption of play harvest by NFA/reliable buyers</a:t>
            </a:r>
          </a:p>
          <a:p>
            <a:pPr lvl="1"/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Only small % of harvest in </a:t>
            </a:r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Bukidnon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 (10%), </a:t>
            </a:r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Mindoro,and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 Bohol (less than 50%) due to price difference</a:t>
            </a:r>
          </a:p>
          <a:p>
            <a:pPr lvl="2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7301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428F39-3739-2849-A2EA-CE99820C8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036"/>
            <a:ext cx="10515600" cy="6670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ATI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credit worthiness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Strictly enforced attendance to seminar as a requirement; results to increased appreciation of farmers</a:t>
            </a:r>
          </a:p>
          <a:p>
            <a:pPr marL="0" indent="0">
              <a:buNone/>
            </a:pP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Complied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 with lending terms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Interest rates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Eligibility criteria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Documentary requirements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Status of service conduits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Repayment performance</a:t>
            </a:r>
          </a:p>
          <a:p>
            <a:pPr marL="0" indent="0">
              <a:buNone/>
            </a:pP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Gender dimension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35% of beneficiaries are women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Trends shows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equal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risks and opportunities for men and women</a:t>
            </a:r>
          </a:p>
          <a:p>
            <a:pPr lvl="1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trend in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perception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on the program and the institutions involved</a:t>
            </a:r>
          </a:p>
          <a:p>
            <a:pPr lvl="1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women borrowers reported to have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defaulted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2822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CCB109-8DE0-DE47-976B-2AFB08DEF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2"/>
            <a:ext cx="10515600" cy="627900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u="sng" dirty="0">
                <a:latin typeface="Arial" panose="020B0604020202020204" pitchFamily="34" charset="0"/>
                <a:cs typeface="Arial" panose="020B0604020202020204" pitchFamily="34" charset="0"/>
              </a:rPr>
              <a:t>Successful features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Strong participation of IAs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Use of concrete criteria in the selection of borrowers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Presence of coordinators from IAs to assist borrowers in loan application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Cooperation of all  institutions involved in the program</a:t>
            </a:r>
          </a:p>
          <a:p>
            <a:pPr lvl="2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apping of other credible buyers other than NFA, such as Bohol RPC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Requiring a certain % of harvest to be brought to NFA 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expansion of collateral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Presence of LGUs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Loan features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Low interest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AGFP guarantee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Collateral for safekeeping only</a:t>
            </a:r>
          </a:p>
          <a:p>
            <a:pPr marL="0" indent="0">
              <a:buNone/>
            </a:pP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Positive perception of borrowers on all institutions involved; Neutral for NFA</a:t>
            </a:r>
          </a:p>
          <a:p>
            <a:pPr marL="0" indent="0">
              <a:buNone/>
            </a:pP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Bottlenecks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MTA implementation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Monitoring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1127500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797803" y="3221065"/>
            <a:ext cx="8880529" cy="1493521"/>
          </a:xfrm>
          <a:prstGeom prst="rect">
            <a:avLst/>
          </a:prstGeom>
        </p:spPr>
        <p:txBody>
          <a:bodyPr vert="horz" lIns="45720" tIns="0" rIns="4572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altLang="en-US" sz="660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Verdana" pitchFamily="34" charset="0"/>
                <a:cs typeface="Arial" pitchFamily="34" charset="0"/>
              </a:rPr>
              <a:t>RECOMMENDATIONS</a:t>
            </a:r>
            <a:endParaRPr kumimoji="0" lang="en-PH" altLang="en-US" sz="6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52760" y="0"/>
            <a:ext cx="153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21301"/>
      </p:ext>
    </p:extLst>
  </p:cSld>
  <p:clrMapOvr>
    <a:masterClrMapping/>
  </p:clrMapOvr>
  <p:transition>
    <p:wipe dir="r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4F43AD-20D3-504D-AD28-E673AED24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2509"/>
            <a:ext cx="10515600" cy="584445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Use of concrete criteria in selecting potential borrowers</a:t>
            </a:r>
          </a:p>
          <a:p>
            <a:pPr marL="514350" indent="-514350">
              <a:buAutoNum type="arabicPeriod"/>
            </a:pPr>
            <a:r>
              <a:rPr lang="en-US" dirty="0"/>
              <a:t>Institutionalize coordinators in IA’s, to be subsidized by SSP</a:t>
            </a:r>
          </a:p>
          <a:p>
            <a:pPr marL="514350" indent="-514350">
              <a:buAutoNum type="arabicPeriod"/>
            </a:pPr>
            <a:r>
              <a:rPr lang="en-US" dirty="0"/>
              <a:t>Revisit role of NFA, strictly enforce a % of harvest to be sold to NFA or accredited buyers</a:t>
            </a:r>
          </a:p>
          <a:p>
            <a:pPr marL="514350" indent="-514350">
              <a:buAutoNum type="arabicPeriod"/>
            </a:pPr>
            <a:r>
              <a:rPr lang="en-US" dirty="0"/>
              <a:t>Expand loan collateral</a:t>
            </a:r>
          </a:p>
          <a:p>
            <a:pPr marL="514350" indent="-514350">
              <a:buAutoNum type="arabicPeriod"/>
            </a:pPr>
            <a:r>
              <a:rPr lang="en-US" dirty="0"/>
              <a:t>Additional staff for LBP LC specific for SSP</a:t>
            </a:r>
          </a:p>
          <a:p>
            <a:pPr marL="514350" indent="-514350">
              <a:buAutoNum type="arabicPeriod"/>
            </a:pPr>
            <a:r>
              <a:rPr lang="en-US" dirty="0"/>
              <a:t>Institutionalize involvement of LGUs</a:t>
            </a:r>
          </a:p>
          <a:p>
            <a:pPr marL="514350" indent="-514350">
              <a:buAutoNum type="arabicPeriod"/>
            </a:pPr>
            <a:r>
              <a:rPr lang="en-US" dirty="0"/>
              <a:t>Expand role of ATI to provide technical trainings</a:t>
            </a:r>
          </a:p>
          <a:p>
            <a:pPr marL="514350" indent="-514350">
              <a:buAutoNum type="arabicPeriod"/>
            </a:pPr>
            <a:r>
              <a:rPr lang="en-US" dirty="0"/>
              <a:t>Incentives to IAs must be given immediately</a:t>
            </a:r>
          </a:p>
          <a:p>
            <a:pPr marL="514350" indent="-514350">
              <a:buAutoNum type="arabicPeriod"/>
            </a:pPr>
            <a:r>
              <a:rPr lang="en-US" dirty="0"/>
              <a:t>Consider substitute IDs for difficult ones like TIN</a:t>
            </a:r>
          </a:p>
          <a:p>
            <a:pPr marL="514350" indent="-514350">
              <a:buAutoNum type="arabicPeriod"/>
            </a:pPr>
            <a:r>
              <a:rPr lang="en-US" dirty="0"/>
              <a:t>Redefine IAs of good standing in view of free ISF</a:t>
            </a:r>
          </a:p>
          <a:p>
            <a:pPr marL="0" indent="0">
              <a:buNone/>
            </a:pP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8354370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041902" y="2709879"/>
            <a:ext cx="8388458" cy="1493521"/>
          </a:xfrm>
          <a:prstGeom prst="rect">
            <a:avLst/>
          </a:prstGeom>
        </p:spPr>
        <p:txBody>
          <a:bodyPr vert="horz" lIns="45720" tIns="0" rIns="4572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altLang="en-US" sz="660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Verdana" pitchFamily="34" charset="0"/>
                <a:cs typeface="Arial" pitchFamily="34" charset="0"/>
              </a:rPr>
              <a:t>PHOTO DOCUMENTATION</a:t>
            </a:r>
            <a:endParaRPr kumimoji="0" lang="en-PH" altLang="en-US" sz="6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52760" y="0"/>
            <a:ext cx="153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5501640" cy="929322"/>
          </a:xfrm>
        </p:spPr>
        <p:txBody>
          <a:bodyPr>
            <a:normAutofit/>
          </a:bodyPr>
          <a:lstStyle/>
          <a:p>
            <a:r>
              <a:rPr lang="en-US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OCCIDENTAL MINDORO</a:t>
            </a:r>
          </a:p>
        </p:txBody>
      </p:sp>
      <p:pic>
        <p:nvPicPr>
          <p:cNvPr id="4" name="Content Placeholder 3" descr="Occidental Mindoro_FGD Pic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67160" y="2765304"/>
            <a:ext cx="3046615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Occidental Mindoro_FGD Pic 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47613" y="429663"/>
            <a:ext cx="3648000" cy="273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Occidental Mindoro_KII with IA Chaiman of Riz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420" y="4342349"/>
            <a:ext cx="30480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Occidental Mindoro_Training of Enumerators in Sta. Cru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1" y="1346507"/>
            <a:ext cx="2926080" cy="2194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352800" y="1862859"/>
            <a:ext cx="252105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Briefing of Interviewers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47821" y="2955007"/>
            <a:ext cx="22908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Focus Group Discussion in Rizal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C:\Users\serd\Desktop\SSP Photos\Occidental Mindoro_Interview with MAO Sta. Cruz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380" y="4253988"/>
            <a:ext cx="3564000" cy="230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5680992" y="5860565"/>
            <a:ext cx="278491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Interview of MAO in Sta. Cruz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11702" y="5982354"/>
            <a:ext cx="278491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Interview of IA Chairman in Rizal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0" descr="Image result for rice grain 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19627" y="1197422"/>
            <a:ext cx="2172373" cy="300261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870" y="79065"/>
            <a:ext cx="10515600" cy="1325563"/>
          </a:xfrm>
        </p:spPr>
        <p:txBody>
          <a:bodyPr/>
          <a:lstStyle/>
          <a:p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NUEVA ECIJA</a:t>
            </a:r>
          </a:p>
        </p:txBody>
      </p:sp>
      <p:pic>
        <p:nvPicPr>
          <p:cNvPr id="5" name="Picture 4" descr="Nueva Ecija_Guimba FG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394" y="1279845"/>
            <a:ext cx="4288000" cy="241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Nueva Ecija_Training of San Antonio Enumerato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54941" y="3691845"/>
            <a:ext cx="3291840" cy="246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Nueva Ecija_ MAO Guimba (After Interview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0394" y="4145805"/>
            <a:ext cx="3291840" cy="246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20170915_1445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84945" y="137972"/>
            <a:ext cx="4480000" cy="25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8771398" y="2474832"/>
            <a:ext cx="24841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With Land Bank SSP Account Officer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60937" y="1215649"/>
            <a:ext cx="24841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Focus Group Discussion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Guimba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34327" y="5670204"/>
            <a:ext cx="248412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Interview of MAO and IA Chairman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Guimba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932" y="3714391"/>
            <a:ext cx="2556000" cy="241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7330721" y="6047675"/>
            <a:ext cx="28794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Training of Enumerators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Related imag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22549" y="1722891"/>
            <a:ext cx="3692473" cy="246165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538" y="180967"/>
            <a:ext cx="4120055" cy="919607"/>
          </a:xfrm>
        </p:spPr>
        <p:txBody>
          <a:bodyPr/>
          <a:lstStyle/>
          <a:p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ISABELA</a:t>
            </a:r>
          </a:p>
        </p:txBody>
      </p:sp>
      <p:pic>
        <p:nvPicPr>
          <p:cNvPr id="4" name="Content Placeholder 3" descr="Isabela_FGD Santiago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28311" y="1541789"/>
            <a:ext cx="3840000" cy="288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Isabela_Training of Alicia Enumerato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69469" y="3476574"/>
            <a:ext cx="3552000" cy="266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Isabela_Interview with NFA Santia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517" y="4485415"/>
            <a:ext cx="40640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Isabela_Checking of Questionnaires in Alici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59647" y="714822"/>
            <a:ext cx="3291840" cy="246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8921112" y="3107242"/>
            <a:ext cx="27689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Training of Enumerators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90580" y="4300981"/>
            <a:ext cx="248412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Focus Group Discussion in Santiago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3760" y="5870706"/>
            <a:ext cx="304818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With NFA-Santiago Manager Information Officer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C:\Users\serd\Downloads\Isabela_Interview with VP Landbank Cauayan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02" y="1100574"/>
            <a:ext cx="3276000" cy="237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862797" y="3348425"/>
            <a:ext cx="24841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With Land Bank VP-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Cauayan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 descr="Related imag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7294" y="0"/>
            <a:ext cx="2541723" cy="169448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BUKIDNON</a:t>
            </a:r>
          </a:p>
        </p:txBody>
      </p:sp>
      <p:pic>
        <p:nvPicPr>
          <p:cNvPr id="4" name="Content Placeholder 3" descr="Bukidnon_Training of Valencia Enumerator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28283" y="1417638"/>
            <a:ext cx="3166362" cy="237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Bukidnon_FGD Malaybalay Cit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11900" y="545094"/>
            <a:ext cx="3888000" cy="291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Bukidnon_KII-IA Interview with IA Officer in Valencia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9114" y="4002043"/>
            <a:ext cx="3504000" cy="262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Bukidnon_Group Interview of Farmers after FGD re Sikat Saka Progra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4612" y="3827532"/>
            <a:ext cx="3646522" cy="273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664785" y="634630"/>
            <a:ext cx="248412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Focus Group Discussion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Malaybalay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9114" y="1337175"/>
            <a:ext cx="28347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Training of enumerators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77671" y="5745931"/>
            <a:ext cx="24841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Group interview of SSP farmers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92421" y="5488387"/>
            <a:ext cx="23616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KII with IA Officer in Valencia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0" descr="Image result for rice grain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159789" y="3832135"/>
            <a:ext cx="2032211" cy="280889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b="1" i="1" dirty="0">
                <a:latin typeface="Arial" panose="020B0604020202020204" pitchFamily="34" charset="0"/>
                <a:cs typeface="Arial" panose="020B0604020202020204" pitchFamily="34" charset="0"/>
              </a:rPr>
              <a:t>BOHOL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653" y="1417638"/>
            <a:ext cx="4572000" cy="2571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000" y="157656"/>
            <a:ext cx="5696000" cy="320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86000"/>
            <a:ext cx="4672000" cy="262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000" y="4266000"/>
            <a:ext cx="4352000" cy="24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422640" y="3293991"/>
            <a:ext cx="28347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Focus Group Discussion in Pilar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27514" y="5957211"/>
            <a:ext cx="25552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KII with IA Officers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Ubay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44000" y="3989388"/>
            <a:ext cx="28347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Training of Enumerators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Related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3925" y="4076054"/>
            <a:ext cx="2541723" cy="16944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1156974"/>
      </p:ext>
    </p:extLst>
  </p:cSld>
  <p:clrMapOvr>
    <a:masterClrMapping/>
  </p:clrMapOvr>
  <p:transition>
    <p:wipe dir="r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b="1" i="1" dirty="0">
                <a:latin typeface="Arial" panose="020B0604020202020204" pitchFamily="34" charset="0"/>
                <a:cs typeface="Arial" panose="020B0604020202020204" pitchFamily="34" charset="0"/>
              </a:rPr>
              <a:t>ILOILO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08" y="1739408"/>
            <a:ext cx="3420000" cy="248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859" y="321718"/>
            <a:ext cx="3600000" cy="259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272" y="1016350"/>
            <a:ext cx="3528000" cy="23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765127" y="2740385"/>
            <a:ext cx="28347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Focus Group Discussion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Oton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76072" y="382189"/>
            <a:ext cx="283471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With MAO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Oton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Land Bank SSP Account Officer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7097" y="1432069"/>
            <a:ext cx="28347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Training of Enumerators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859" y="4410000"/>
            <a:ext cx="4352000" cy="24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30" y="4657690"/>
            <a:ext cx="3776000" cy="21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4170640" y="4410000"/>
            <a:ext cx="28347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Group interview of farmers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99767" y="4025170"/>
            <a:ext cx="3528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KII with IA Officer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Barotac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Viejo 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0" descr="Image result for rice grain 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2003" y="3595606"/>
            <a:ext cx="2360318" cy="32623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0253217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11636</TotalTime>
  <Words>5808</Words>
  <Application>Microsoft Office PowerPoint</Application>
  <PresentationFormat>Widescreen</PresentationFormat>
  <Paragraphs>1865</Paragraphs>
  <Slides>79</Slides>
  <Notes>28</Notes>
  <HiddenSlides>1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4" baseType="lpstr">
      <vt:lpstr>MS PGothic</vt:lpstr>
      <vt:lpstr>Arial</vt:lpstr>
      <vt:lpstr>Calibri</vt:lpstr>
      <vt:lpstr>Calibri Light</vt:lpstr>
      <vt:lpstr>Cambria</vt:lpstr>
      <vt:lpstr>ÇlÇr ñæí©</vt:lpstr>
      <vt:lpstr>Corbel</vt:lpstr>
      <vt:lpstr>Courier New</vt:lpstr>
      <vt:lpstr>Franklin Gothic Medium Cond</vt:lpstr>
      <vt:lpstr>Impact</vt:lpstr>
      <vt:lpstr>Times New Roman</vt:lpstr>
      <vt:lpstr>Verdana</vt:lpstr>
      <vt:lpstr>Wingdings</vt:lpstr>
      <vt:lpstr>Wingdings 2</vt:lpstr>
      <vt:lpstr>Office Theme</vt:lpstr>
      <vt:lpstr>Mid-Term Program Assessment of the Sikat Saka Program (SSP)</vt:lpstr>
      <vt:lpstr>Outline of Presentation</vt:lpstr>
      <vt:lpstr>Introduction</vt:lpstr>
      <vt:lpstr>Objectives</vt:lpstr>
      <vt:lpstr>PowerPoint Presentation</vt:lpstr>
      <vt:lpstr>Framework</vt:lpstr>
      <vt:lpstr>Framework</vt:lpstr>
      <vt:lpstr>METHODOLOGY </vt:lpstr>
      <vt:lpstr>Survey Areas and Sample Size</vt:lpstr>
      <vt:lpstr>PowerPoint Presentation</vt:lpstr>
      <vt:lpstr>Analytical Procedures</vt:lpstr>
      <vt:lpstr>RESULTS  AND  DISCUSSION</vt:lpstr>
      <vt:lpstr>A. PROGRAM IMPLEMENTATION ANALYSIS </vt:lpstr>
      <vt:lpstr>PowerPoint Presentation</vt:lpstr>
      <vt:lpstr>Table 4. Continued…</vt:lpstr>
      <vt:lpstr>Table 5. Sikat Saka Program Implementation on the Ground</vt:lpstr>
      <vt:lpstr>Table 5. Continued…</vt:lpstr>
      <vt:lpstr>PowerPoint Presentation</vt:lpstr>
      <vt:lpstr>Best Practices:  IA</vt:lpstr>
      <vt:lpstr>Best Practices: Other agencies</vt:lpstr>
      <vt:lpstr>Table 11. Loan amount, number of borrowers, area coverage of SSP as of April 2017 </vt:lpstr>
      <vt:lpstr>PowerPoint Presentation</vt:lpstr>
      <vt:lpstr>PowerPoint Presentation</vt:lpstr>
      <vt:lpstr>Sikat Saka Program Reach by Island Group </vt:lpstr>
      <vt:lpstr>Sikat Saka Reach in Luzon</vt:lpstr>
      <vt:lpstr>Sikat Saka Reach in Visayas</vt:lpstr>
      <vt:lpstr>Sikat Saka Reach in Mindanao</vt:lpstr>
      <vt:lpstr>Sikat Saka Reach: Survey data</vt:lpstr>
      <vt:lpstr>PowerPoint Presentation</vt:lpstr>
      <vt:lpstr>RESULTS OF THE SURVEY </vt:lpstr>
      <vt:lpstr>PowerPoint Presentation</vt:lpstr>
      <vt:lpstr>PowerPoint Presentation</vt:lpstr>
      <vt:lpstr>Table 13a. Source and amount of income of SSP beneficiaries and non-beneficiaries by gender</vt:lpstr>
      <vt:lpstr>Credit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Credit Utilization</vt:lpstr>
      <vt:lpstr>Credit Repayment</vt:lpstr>
      <vt:lpstr>PowerPoint Presentation</vt:lpstr>
      <vt:lpstr>Problems Encountered Related to Credit </vt:lpstr>
      <vt:lpstr>Effect of SSP loan on Productivity and Income </vt:lpstr>
      <vt:lpstr>Effect of SSP loan on Productivity and Income </vt:lpstr>
      <vt:lpstr>PowerPoint Presentation</vt:lpstr>
      <vt:lpstr>PowerPoint Presentation</vt:lpstr>
      <vt:lpstr>Impact of SSP Participation on Farm Net Income: Propensity Score Matching Method</vt:lpstr>
      <vt:lpstr>PowerPoint Presentation</vt:lpstr>
      <vt:lpstr>PowerPoint Presentation</vt:lpstr>
      <vt:lpstr>Improvement in Well-being Using Qualitative Indicators</vt:lpstr>
      <vt:lpstr>PowerPoint Presentation</vt:lpstr>
      <vt:lpstr>Perception about SSP </vt:lpstr>
      <vt:lpstr>Borrower Perception on the Role of ATI in SSP </vt:lpstr>
      <vt:lpstr>Borrower Perception of the role of NFA in SSP</vt:lpstr>
      <vt:lpstr>PowerPoint Presentation</vt:lpstr>
      <vt:lpstr>Borrower Perception on the Role of LBP in SSP</vt:lpstr>
      <vt:lpstr>PowerPoint Presentation</vt:lpstr>
      <vt:lpstr>PowerPoint Presentation</vt:lpstr>
      <vt:lpstr>PowerPoint Presentation</vt:lpstr>
      <vt:lpstr>Non-Borrower Perception of SSP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OCCIDENTAL MINDORO</vt:lpstr>
      <vt:lpstr>NUEVA ECIJA</vt:lpstr>
      <vt:lpstr>ISABELA</vt:lpstr>
      <vt:lpstr>BUKIDNON</vt:lpstr>
      <vt:lpstr>BOHOL</vt:lpstr>
      <vt:lpstr>ILOILO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Mid-Term Program Assessment of the Agriculture and Fisheries Financing Program (AFFP)</dc:title>
  <dc:creator>PC</dc:creator>
  <cp:lastModifiedBy>Gregoria M. Guce</cp:lastModifiedBy>
  <cp:revision>570</cp:revision>
  <cp:lastPrinted>2018-02-26T03:06:26Z</cp:lastPrinted>
  <dcterms:created xsi:type="dcterms:W3CDTF">2017-06-28T14:29:16Z</dcterms:created>
  <dcterms:modified xsi:type="dcterms:W3CDTF">2018-02-26T09:04:10Z</dcterms:modified>
</cp:coreProperties>
</file>